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28"/>
  </p:notesMasterIdLst>
  <p:sldIdLst>
    <p:sldId id="2582" r:id="rId5"/>
    <p:sldId id="2601" r:id="rId6"/>
    <p:sldId id="2614" r:id="rId7"/>
    <p:sldId id="2595" r:id="rId8"/>
    <p:sldId id="2583" r:id="rId9"/>
    <p:sldId id="2587" r:id="rId10"/>
    <p:sldId id="2588" r:id="rId11"/>
    <p:sldId id="2638" r:id="rId12"/>
    <p:sldId id="2619" r:id="rId13"/>
    <p:sldId id="2597" r:id="rId14"/>
    <p:sldId id="2600" r:id="rId15"/>
    <p:sldId id="2613" r:id="rId16"/>
    <p:sldId id="2605" r:id="rId17"/>
    <p:sldId id="2603" r:id="rId18"/>
    <p:sldId id="2604" r:id="rId19"/>
    <p:sldId id="2602" r:id="rId20"/>
    <p:sldId id="2608" r:id="rId21"/>
    <p:sldId id="2590" r:id="rId22"/>
    <p:sldId id="2609" r:id="rId23"/>
    <p:sldId id="2606" r:id="rId24"/>
    <p:sldId id="2617" r:id="rId25"/>
    <p:sldId id="2618" r:id="rId26"/>
    <p:sldId id="259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557"/>
    <a:srgbClr val="2E5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p:restoredTop sz="93447" autoAdjust="0"/>
  </p:normalViewPr>
  <p:slideViewPr>
    <p:cSldViewPr snapToGrid="0">
      <p:cViewPr varScale="1">
        <p:scale>
          <a:sx n="41" d="100"/>
          <a:sy n="41" d="100"/>
        </p:scale>
        <p:origin x="216" y="16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a:t>Lent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a:t>Introductory Rite </a:t>
          </a:r>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a:t>Fall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a:t>Liturgy of the Word</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a:t>Lent/Easter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a:t>Liturgy of Eucharist</a:t>
          </a:r>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a:t>Fall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a:t>Communion and Concluding Rites</a:t>
          </a:r>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Introductory Rite </a:t>
          </a:r>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247"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Liturgy of the Word</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0677"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Liturgy of Eucharist</a:t>
          </a:r>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Lent/Easter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108"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Communion and Concluding Rites</a:t>
          </a:r>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5539"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11</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60E6-48E7-FB22-95C9-A8D5D5A20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37953-9F6C-D106-96E7-073B220FF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E4E47-FFA3-E51E-5FF8-1C48A5AC8FA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58DBBE7-7063-43B7-5E52-DA5A417B3E7C}"/>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184360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5EB6-02FF-2056-7F73-F0ED6B463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E0195-3C0E-501E-5E81-4D29907BC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AC209-BB34-D226-8693-CFB701F8463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40864E6-E647-4248-4CE5-EA3C2338121F}"/>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379943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F1849-D07F-3589-48EC-C2A5539E0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CC1D6-9921-CF72-2036-E3DB3808C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50ECA-DC3A-D98D-FB60-065A4B77D7A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36094CC-868E-0872-72E4-D64E1A3D17C8}"/>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269426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96C9-055E-3520-52CF-B20786B5F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3F279-E955-CC8A-C39C-056351292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8D5C5-96D5-1376-BCAB-4B020ACB044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E38353E5-C75C-BEFF-4CE2-85585DCA4E0D}"/>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708665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C957-5DF5-622C-5DE0-4822D7E95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1B1-225F-6802-DC52-79A0A0D40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FFE1F-CD9A-4CA6-CD23-B4446261DCD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96772E-43DB-2486-DBB2-78B672160F8F}"/>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255106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9E0D-2080-51B3-68E1-D7BA16D71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FC942-6DB7-35F3-7EF7-CFA1AE44A4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9616B-F009-8571-53AA-15228F1CC4D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D4641D2-1AE5-B2CA-3E41-CA877CFAFC51}"/>
              </a:ext>
            </a:extLst>
          </p:cNvPr>
          <p:cNvSpPr>
            <a:spLocks noGrp="1"/>
          </p:cNvSpPr>
          <p:nvPr>
            <p:ph type="sldNum" sz="quarter" idx="5"/>
          </p:nvPr>
        </p:nvSpPr>
        <p:spPr/>
        <p:txBody>
          <a:bodyPr/>
          <a:lstStyle/>
          <a:p>
            <a:fld id="{4A9F45BC-27E5-42DD-A6FE-7ED05E4F917A}" type="slidenum">
              <a:rPr lang="en-US" smtClean="0"/>
              <a:t>17</a:t>
            </a:fld>
            <a:endParaRPr lang="en-US"/>
          </a:p>
        </p:txBody>
      </p:sp>
    </p:spTree>
    <p:extLst>
      <p:ext uri="{BB962C8B-B14F-4D97-AF65-F5344CB8AC3E}">
        <p14:creationId xmlns:p14="http://schemas.microsoft.com/office/powerpoint/2010/main" val="299453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third phase during Lent and Easter 2027 centers on the Paschal Mystery, the heart of Christian faith. Catechetical programs will explore sacramental theology, focusing on Baptism, Eucharist, and the Triduum. Parishes will be encouraged to plan vibrant celebrations of Holy Week, incorporating traditional rites with pastoral sensitivity. Clergy and liturgical leaders will receive advanced training on presiding at complex liturgies, while music ministers will prepare repertoires that reflect the solemnity and joy of the season. Communication efforts will include diocesan-wide video messages, parish-level workshops, and digital resources for families. This phase also emphasizes mystagogical catechesis, helping parishioners reflect on the meaning of the sacraments they celebrate. By immersing the faithful in the Paschal Mystery, Lent/Easter 2027 seeks to renew not only liturgical practice but also the spiritual life of the entire diocesan community.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70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23A58-AC64-0E04-53E1-439A20E54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982FF-65D3-D642-C5DF-010CBEAF9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2A711-A9B7-F9D4-EB00-3429E420E8D0}"/>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1013C3DC-3280-5B73-FB07-6E023D90BCA8}"/>
              </a:ext>
            </a:extLst>
          </p:cNvPr>
          <p:cNvSpPr>
            <a:spLocks noGrp="1"/>
          </p:cNvSpPr>
          <p:nvPr>
            <p:ph type="sldNum" sz="quarter" idx="5"/>
          </p:nvPr>
        </p:nvSpPr>
        <p:spPr/>
        <p:txBody>
          <a:bodyPr/>
          <a:lstStyle/>
          <a:p>
            <a:fld id="{4A9F45BC-27E5-42DD-A6FE-7ED05E4F917A}" type="slidenum">
              <a:rPr lang="en-US" smtClean="0"/>
              <a:t>19</a:t>
            </a:fld>
            <a:endParaRPr lang="en-US"/>
          </a:p>
        </p:txBody>
      </p:sp>
    </p:spTree>
    <p:extLst>
      <p:ext uri="{BB962C8B-B14F-4D97-AF65-F5344CB8AC3E}">
        <p14:creationId xmlns:p14="http://schemas.microsoft.com/office/powerpoint/2010/main" val="2640812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E1AC2-2284-473A-3A9D-18DB5BD0E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625B9-D471-00CC-32CA-3D0678673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5850E-2971-8A9B-1F14-5FAC71922020}"/>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FF5242A9-5077-4EDF-5EB5-D4D98781E567}"/>
              </a:ext>
            </a:extLst>
          </p:cNvPr>
          <p:cNvSpPr>
            <a:spLocks noGrp="1"/>
          </p:cNvSpPr>
          <p:nvPr>
            <p:ph type="sldNum" sz="quarter" idx="5"/>
          </p:nvPr>
        </p:nvSpPr>
        <p:spPr/>
        <p:txBody>
          <a:bodyPr/>
          <a:lstStyle/>
          <a:p>
            <a:fld id="{4A9F45BC-27E5-42DD-A6FE-7ED05E4F917A}" type="slidenum">
              <a:rPr lang="en-US" smtClean="0"/>
              <a:t>20</a:t>
            </a:fld>
            <a:endParaRPr lang="en-US"/>
          </a:p>
        </p:txBody>
      </p:sp>
    </p:spTree>
    <p:extLst>
      <p:ext uri="{BB962C8B-B14F-4D97-AF65-F5344CB8AC3E}">
        <p14:creationId xmlns:p14="http://schemas.microsoft.com/office/powerpoint/2010/main" val="173173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0D85-35FF-E4E9-67DF-D75064B6E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5852-0CBD-864C-4F33-F78E66686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F458-FBEF-B451-FC2F-E10610521AB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F3E3C4A-1D4D-DFD1-45B7-A3392F3ADD9D}"/>
              </a:ext>
            </a:extLst>
          </p:cNvPr>
          <p:cNvSpPr>
            <a:spLocks noGrp="1"/>
          </p:cNvSpPr>
          <p:nvPr>
            <p:ph type="sldNum" sz="quarter" idx="5"/>
          </p:nvPr>
        </p:nvSpPr>
        <p:spPr/>
        <p:txBody>
          <a:bodyPr/>
          <a:lstStyle/>
          <a:p>
            <a:fld id="{4A9F45BC-27E5-42DD-A6FE-7ED05E4F917A}" type="slidenum">
              <a:rPr lang="en-US" smtClean="0"/>
              <a:t>21</a:t>
            </a:fld>
            <a:endParaRPr lang="en-US"/>
          </a:p>
        </p:txBody>
      </p:sp>
    </p:spTree>
    <p:extLst>
      <p:ext uri="{BB962C8B-B14F-4D97-AF65-F5344CB8AC3E}">
        <p14:creationId xmlns:p14="http://schemas.microsoft.com/office/powerpoint/2010/main" val="1158190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B0AE-56EA-9DD9-0960-7112CC8CF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5E293-F354-7C67-4223-37EAFE8E7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C5E0C-D431-8184-3327-E01C2B7162C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D25DEC-EDD7-BD58-310A-13CB9EDAC64D}"/>
              </a:ext>
            </a:extLst>
          </p:cNvPr>
          <p:cNvSpPr>
            <a:spLocks noGrp="1"/>
          </p:cNvSpPr>
          <p:nvPr>
            <p:ph type="sldNum" sz="quarter" idx="5"/>
          </p:nvPr>
        </p:nvSpPr>
        <p:spPr/>
        <p:txBody>
          <a:bodyPr/>
          <a:lstStyle/>
          <a:p>
            <a:fld id="{4A9F45BC-27E5-42DD-A6FE-7ED05E4F917A}" type="slidenum">
              <a:rPr lang="en-US" smtClean="0"/>
              <a:t>22</a:t>
            </a:fld>
            <a:endParaRPr lang="en-US"/>
          </a:p>
        </p:txBody>
      </p:sp>
    </p:spTree>
    <p:extLst>
      <p:ext uri="{BB962C8B-B14F-4D97-AF65-F5344CB8AC3E}">
        <p14:creationId xmlns:p14="http://schemas.microsoft.com/office/powerpoint/2010/main" val="223324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final phase in Fall 2027 focuses on evaluating the impact of the renewal and integrating best practices into parish life. Diocesan leadership will conduct surveys and listening sessions to gather feedback from clergy, ministers, and parishioners. Metrics will include participation rates, quality of liturgical celebrations, and effectiveness of catechetical programs. Based on this data, the diocese will develop guidelines for sustaining renewal efforts, ensuring that improvements become permanent features of parish life. This phase also addresses challenges encountered during the process, offering solutions and additional resources where needed. Communication strategies will celebrate successes, share testimonies, and outline next steps for ongoing formation. By concluding with evaluation and integration, the plan ensures that liturgical renewal is not a temporary initiative but a lasting transformation rooted in the Church’s mission.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83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DA5F-EC61-DFEC-ADA6-844B633B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3D081-4B03-D144-EA8F-3D6DCD393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61014-BE77-823C-F547-003BB50A059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86BAA54-21D8-5405-A231-7A1D6D00FB1A}"/>
              </a:ext>
            </a:extLst>
          </p:cNvPr>
          <p:cNvSpPr>
            <a:spLocks noGrp="1"/>
          </p:cNvSpPr>
          <p:nvPr>
            <p:ph type="sldNum" sz="quarter" idx="5"/>
          </p:nvPr>
        </p:nvSpPr>
        <p:spPr/>
        <p:txBody>
          <a:bodyPr/>
          <a:lstStyle/>
          <a:p>
            <a:fld id="{4A9F45BC-27E5-42DD-A6FE-7ED05E4F917A}" type="slidenum">
              <a:rPr lang="en-US" smtClean="0"/>
              <a:t>10</a:t>
            </a:fld>
            <a:endParaRPr lang="en-US"/>
          </a:p>
        </p:txBody>
      </p:sp>
    </p:spTree>
    <p:extLst>
      <p:ext uri="{BB962C8B-B14F-4D97-AF65-F5344CB8AC3E}">
        <p14:creationId xmlns:p14="http://schemas.microsoft.com/office/powerpoint/2010/main" val="72654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Monday, March 9,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Monday, March 9,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Monday, March 9,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627006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Monday, March 9,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Monday, March 9,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Monday, March 9,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Monday, March 9,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Monday, March 9,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Monday, March 9,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20" r:id="rId12"/>
    <p:sldLayoutId id="2147483922" r:id="rId13"/>
    <p:sldLayoutId id="2147483923" r:id="rId14"/>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vatican.va/content/francesco/en/motu_proprio/documents/papa-francesco-motu-proprio-20210110_spiritus-domini.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usccb.org/prayer-and-worship/the-mass/frequently-asked-questions/guidelines-for-altar-server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bible.usccb.org/bible/matthew/20#48020028-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cz.pinterest.com/pin/30568189346781171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stocktondiocese.org/photoalbums/catholic-social-teaching-training-20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7261934" y="930954"/>
            <a:ext cx="4483533" cy="3232725"/>
          </a:xfrm>
        </p:spPr>
        <p:txBody>
          <a:bodyPr vert="horz" lIns="91440" tIns="45720" rIns="91440" bIns="45720" rtlCol="0" anchor="b">
            <a:noAutofit/>
          </a:bodyPr>
          <a:lstStyle/>
          <a:p>
            <a:pPr>
              <a:lnSpc>
                <a:spcPct val="90000"/>
              </a:lnSpc>
            </a:pPr>
            <a:r>
              <a:rPr lang="en-US" dirty="0">
                <a:solidFill>
                  <a:srgbClr val="FFFFFF"/>
                </a:solidFill>
              </a:rPr>
              <a:t>Liturgical Renewal ALTAR SERVER  MINISTRY WORKSHOP</a:t>
            </a:r>
            <a:br>
              <a:rPr lang="en-US" dirty="0"/>
            </a:br>
            <a:endParaRPr lang="en-US" dirty="0">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7261934" y="4163679"/>
            <a:ext cx="4115917" cy="1733655"/>
          </a:xfrm>
        </p:spPr>
        <p:txBody>
          <a:bodyPr vert="horz" lIns="91440" tIns="45720" rIns="91440" bIns="45720" rtlCol="0" anchor="t">
            <a:normAutofit/>
          </a:bodyPr>
          <a:lstStyle/>
          <a:p>
            <a:r>
              <a:rPr lang="en-US" sz="2800" i="1">
                <a:solidFill>
                  <a:schemeClr val="accent5"/>
                </a:solidFill>
                <a:latin typeface="+mn-lt"/>
              </a:rPr>
              <a:t>Renewed at the Table of the Lord</a:t>
            </a:r>
            <a:endParaRPr lang="en-US" sz="2800">
              <a:solidFill>
                <a:schemeClr val="accent5"/>
              </a:solidFill>
              <a:latin typeface="+mn-lt"/>
            </a:endParaRPr>
          </a:p>
        </p:txBody>
      </p:sp>
      <p:sp>
        <p:nvSpPr>
          <p:cNvPr id="4" name="TextBox 3">
            <a:extLst>
              <a:ext uri="{FF2B5EF4-FFF2-40B4-BE49-F238E27FC236}">
                <a16:creationId xmlns:a16="http://schemas.microsoft.com/office/drawing/2014/main" id="{4CBF41CD-3DBD-76D6-DC53-9E3F19C59193}"/>
              </a:ext>
            </a:extLst>
          </p:cNvPr>
          <p:cNvSpPr txBox="1"/>
          <p:nvPr/>
        </p:nvSpPr>
        <p:spPr>
          <a:xfrm>
            <a:off x="7620000" y="5486400"/>
            <a:ext cx="3176337" cy="369332"/>
          </a:xfrm>
          <a:prstGeom prst="rect">
            <a:avLst/>
          </a:prstGeom>
          <a:noFill/>
        </p:spPr>
        <p:txBody>
          <a:bodyPr wrap="square" rtlCol="0">
            <a:spAutoFit/>
          </a:bodyPr>
          <a:lstStyle/>
          <a:p>
            <a:r>
              <a:rPr lang="en-US" dirty="0"/>
              <a:t>February ,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606A-060B-7929-B140-5B0551516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14BD1-6D00-91C0-0BF6-3B1699BF0C3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BC0E3E-14B4-9CE8-9C09-1EC4B86C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398D34-54A1-82ED-5F70-DEE7BF235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8605F35-DFC4-89AB-2BE0-CEC4CC804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4CD3052-28D3-5A54-6F73-2AA654966C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A71419D1-9D48-2CC5-645F-D54588E518F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Diocesan Guidelines For Altar Servers</a:t>
            </a:r>
            <a:endParaRPr lang="en-US" sz="3600" dirty="0"/>
          </a:p>
        </p:txBody>
      </p:sp>
      <p:sp>
        <p:nvSpPr>
          <p:cNvPr id="10" name="Rectangle 9">
            <a:extLst>
              <a:ext uri="{FF2B5EF4-FFF2-40B4-BE49-F238E27FC236}">
                <a16:creationId xmlns:a16="http://schemas.microsoft.com/office/drawing/2014/main" id="{388739C1-6CF6-6B17-F9FC-CF400E1C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887DBAF6-6CA5-BBF4-C98C-CF7496824CB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4978" y="1803705"/>
            <a:ext cx="11464002" cy="4597095"/>
          </a:xfrm>
          <a:solidFill>
            <a:schemeClr val="bg1"/>
          </a:solidFill>
        </p:spPr>
        <p:txBody>
          <a:bodyPr>
            <a:noAutofit/>
          </a:bodyPr>
          <a:lstStyle/>
          <a:p>
            <a:r>
              <a:rPr lang="en-US" sz="2800" i="1" dirty="0">
                <a:solidFill>
                  <a:schemeClr val="tx1"/>
                </a:solidFill>
              </a:rPr>
              <a:t>The following guidelines were prepared by the Committee on the Liturgy and presented to the National Conference of Catholic Bishops for discussion at the June 1994 Special Assembly on Thursday, June 16, 1994. The suggested guidelines—which predate the Apostolic Letter </a:t>
            </a:r>
            <a:r>
              <a:rPr lang="en-US" sz="2800" dirty="0" err="1">
                <a:solidFill>
                  <a:schemeClr val="tx1"/>
                </a:solidFill>
              </a:rPr>
              <a:t>motu</a:t>
            </a:r>
            <a:r>
              <a:rPr lang="en-US" sz="2800" dirty="0">
                <a:solidFill>
                  <a:schemeClr val="tx1"/>
                </a:solidFill>
              </a:rPr>
              <a:t> </a:t>
            </a:r>
            <a:r>
              <a:rPr lang="en-US" sz="2800" dirty="0" err="1">
                <a:solidFill>
                  <a:schemeClr val="tx1"/>
                </a:solidFill>
              </a:rPr>
              <a:t>proprio</a:t>
            </a:r>
            <a:r>
              <a:rPr lang="en-US" sz="2800" i="1" dirty="0">
                <a:solidFill>
                  <a:schemeClr val="tx1"/>
                </a:solidFill>
              </a:rPr>
              <a:t> </a:t>
            </a:r>
            <a:r>
              <a:rPr lang="en-US" sz="2800" u="sng" dirty="0" err="1">
                <a:solidFill>
                  <a:schemeClr val="tx1"/>
                </a:solidFill>
                <a:hlinkClick r:id="rId3"/>
              </a:rPr>
              <a:t>Spiritus</a:t>
            </a:r>
            <a:r>
              <a:rPr lang="en-US" sz="2800" u="sng" dirty="0">
                <a:solidFill>
                  <a:schemeClr val="tx1"/>
                </a:solidFill>
                <a:hlinkClick r:id="rId3"/>
              </a:rPr>
              <a:t> Domini</a:t>
            </a:r>
            <a:r>
              <a:rPr lang="en-US" sz="2800" i="1" dirty="0">
                <a:solidFill>
                  <a:schemeClr val="tx1"/>
                </a:solidFill>
              </a:rPr>
              <a:t> (2021), opening the instituted ministry of acolyte to women—have been slightly revised according to the third edition of the</a:t>
            </a:r>
            <a:r>
              <a:rPr lang="en-US" sz="2800" dirty="0">
                <a:solidFill>
                  <a:schemeClr val="tx1"/>
                </a:solidFill>
              </a:rPr>
              <a:t> General Instruction of the Roman Missal</a:t>
            </a:r>
            <a:r>
              <a:rPr lang="en-US" sz="2800" i="1" dirty="0">
                <a:solidFill>
                  <a:schemeClr val="tx1"/>
                </a:solidFill>
              </a:rPr>
              <a:t>. They may be used as a basis for developing diocesan guidelines.</a:t>
            </a:r>
            <a:endParaRPr lang="en-US" sz="2800" dirty="0">
              <a:solidFill>
                <a:schemeClr val="tx1"/>
              </a:solidFill>
            </a:endParaRPr>
          </a:p>
          <a:p>
            <a:r>
              <a:rPr lang="en-US" sz="2000" dirty="0">
                <a:solidFill>
                  <a:schemeClr val="tx1"/>
                </a:solidFill>
              </a:rPr>
              <a:t>R</a:t>
            </a:r>
            <a:r>
              <a:rPr lang="en-US" dirty="0">
                <a:solidFill>
                  <a:schemeClr val="tx1"/>
                </a:solidFill>
              </a:rPr>
              <a:t>esource link: </a:t>
            </a:r>
            <a:r>
              <a:rPr lang="en-US" u="sng" dirty="0">
                <a:solidFill>
                  <a:schemeClr val="tx1"/>
                </a:solidFill>
                <a:hlinkClick r:id="rId4">
                  <a:extLst>
                    <a:ext uri="{A12FA001-AC4F-418D-AE19-62706E023703}">
                      <ahyp:hlinkClr xmlns:ahyp="http://schemas.microsoft.com/office/drawing/2018/hyperlinkcolor" val="tx"/>
                    </a:ext>
                  </a:extLst>
                </a:hlinkClick>
              </a:rPr>
              <a:t>https://www.usccb.org/prayer-and-worship/the-mass/frequently-asked-questions/guidelines-for-altar-servers</a:t>
            </a:r>
            <a:endParaRPr lang="en-US" sz="1600" dirty="0">
              <a:solidFill>
                <a:schemeClr val="tx1"/>
              </a:solidFill>
            </a:endParaRPr>
          </a:p>
        </p:txBody>
      </p:sp>
    </p:spTree>
    <p:extLst>
      <p:ext uri="{BB962C8B-B14F-4D97-AF65-F5344CB8AC3E}">
        <p14:creationId xmlns:p14="http://schemas.microsoft.com/office/powerpoint/2010/main" val="7472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852189A-C8F6-8E7F-F5FA-AFA78A6BF3D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Diocesan Guidelines For Altar Servers</a:t>
            </a:r>
            <a:endParaRPr lang="en-US" sz="3600" dirty="0"/>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2072640"/>
            <a:ext cx="11463699" cy="4704951"/>
          </a:xfrm>
          <a:solidFill>
            <a:schemeClr val="bg1"/>
          </a:solidFill>
        </p:spPr>
        <p:txBody>
          <a:bodyPr>
            <a:noAutofit/>
          </a:bodyPr>
          <a:lstStyle/>
          <a:p>
            <a:pPr marL="305435" indent="-305435"/>
            <a:r>
              <a:rPr lang="en-US" sz="2400" b="1" dirty="0">
                <a:solidFill>
                  <a:schemeClr val="tx1"/>
                </a:solidFill>
              </a:rPr>
              <a:t>The diocesan bishop may permit the liturgical functions of the instituted acolyte to be carried out by altar servers.</a:t>
            </a:r>
            <a:endParaRPr lang="en-US"/>
          </a:p>
          <a:p>
            <a:pPr marL="305435" indent="-305435"/>
            <a:r>
              <a:rPr lang="en-US" sz="2400" b="1" dirty="0">
                <a:solidFill>
                  <a:schemeClr val="tx1"/>
                </a:solidFill>
              </a:rPr>
              <a:t>The term "server" should be used for those who carry out the functions of the instituted acolyte. </a:t>
            </a:r>
          </a:p>
          <a:p>
            <a:pPr marL="305435" indent="-305435"/>
            <a:r>
              <a:rPr lang="en-US" sz="2400" b="1" dirty="0">
                <a:solidFill>
                  <a:schemeClr val="tx1"/>
                </a:solidFill>
              </a:rPr>
              <a:t>Servers should be mature enough to understand their responsibilities and have already received holy communion for the first time.</a:t>
            </a:r>
          </a:p>
          <a:p>
            <a:r>
              <a:rPr lang="en-US" sz="2400" b="1" dirty="0">
                <a:solidFill>
                  <a:schemeClr val="tx1"/>
                </a:solidFill>
              </a:rPr>
              <a:t>Servers should receive proper formation before they begin to function. </a:t>
            </a:r>
          </a:p>
          <a:p>
            <a:pPr marL="305435" indent="-305435"/>
            <a:r>
              <a:rPr lang="en-US" sz="2400" b="1" dirty="0">
                <a:solidFill>
                  <a:schemeClr val="tx1"/>
                </a:solidFill>
              </a:rPr>
              <a:t>Since the role of the server is integral to the normal celebration of the Mass, at least one server should assist the priest.</a:t>
            </a:r>
          </a:p>
          <a:p>
            <a:pPr marL="305435" indent="-305435"/>
            <a:r>
              <a:rPr lang="en-US" sz="2400" b="1" dirty="0">
                <a:solidFill>
                  <a:schemeClr val="tx1"/>
                </a:solidFill>
              </a:rPr>
              <a:t>Altar servers, readers, and other lay ministers may wear the </a:t>
            </a:r>
            <a:r>
              <a:rPr lang="en-US" sz="2400" b="1" dirty="0" err="1">
                <a:solidFill>
                  <a:schemeClr val="tx1"/>
                </a:solidFill>
              </a:rPr>
              <a:t>alb</a:t>
            </a:r>
            <a:r>
              <a:rPr lang="en-US" sz="2400" b="1" dirty="0">
                <a:solidFill>
                  <a:schemeClr val="tx1"/>
                </a:solidFill>
              </a:rPr>
              <a:t> or other suitable vesture or other appropriate or dignified clothing. </a:t>
            </a:r>
          </a:p>
          <a:p>
            <a:endParaRPr lang="en-US" sz="1600" dirty="0">
              <a:solidFill>
                <a:srgbClr val="0070C0"/>
              </a:solidFill>
            </a:endParaRPr>
          </a:p>
        </p:txBody>
      </p:sp>
    </p:spTree>
    <p:extLst>
      <p:ext uri="{BB962C8B-B14F-4D97-AF65-F5344CB8AC3E}">
        <p14:creationId xmlns:p14="http://schemas.microsoft.com/office/powerpoint/2010/main" val="24040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1C10-A23D-0AF8-595A-26D94ADB1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EF55D-DF43-9717-0A58-FDDE967A6E0C}"/>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841C7A1-B315-4E56-6174-1D46654F2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6C5E9C3-6806-1C6A-DDC5-725AE9501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6F99434-0FF0-6D26-9649-234234461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EB8030E-D587-9811-7F66-DC22D624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EF790C-BC0D-12B9-C176-074170088303}"/>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Diocesan Guidelines For Altar Servers</a:t>
            </a:r>
            <a:endParaRPr lang="en-US" sz="3600" dirty="0"/>
          </a:p>
        </p:txBody>
      </p:sp>
      <p:sp>
        <p:nvSpPr>
          <p:cNvPr id="10" name="Rectangle 9">
            <a:extLst>
              <a:ext uri="{FF2B5EF4-FFF2-40B4-BE49-F238E27FC236}">
                <a16:creationId xmlns:a16="http://schemas.microsoft.com/office/drawing/2014/main" id="{74F2408B-501F-4B07-B176-5B70BC845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484F6F3-EC69-126F-F1F3-087EB2AABF4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4960" y="1948909"/>
            <a:ext cx="11484019" cy="4451891"/>
          </a:xfrm>
          <a:solidFill>
            <a:schemeClr val="bg1"/>
          </a:solidFill>
        </p:spPr>
        <p:txBody>
          <a:bodyPr>
            <a:noAutofit/>
          </a:bodyPr>
          <a:lstStyle/>
          <a:p>
            <a:r>
              <a:rPr lang="en-US" sz="2400" b="1" dirty="0">
                <a:solidFill>
                  <a:schemeClr val="tx1"/>
                </a:solidFill>
              </a:rPr>
              <a:t>Servers carry the cross, the processional candles, hold the book for the celebrant when he is not at the altar, carry the incense and censer, present the bread, wine, and water to the priest during the preparation of the gifts or assist him when he receives the gifts from the people, wash the hands of the celebrant, assist the celebrant and deacon as necessary. </a:t>
            </a:r>
          </a:p>
          <a:p>
            <a:r>
              <a:rPr lang="en-US" sz="2400" b="1" dirty="0">
                <a:solidFill>
                  <a:schemeClr val="tx1"/>
                </a:solidFill>
              </a:rPr>
              <a:t>Servers respond to the prayers and dialogues of the celebrant along with the congregation. </a:t>
            </a:r>
          </a:p>
          <a:p>
            <a:r>
              <a:rPr lang="en-US" sz="2400" b="1" dirty="0">
                <a:solidFill>
                  <a:schemeClr val="tx1"/>
                </a:solidFill>
              </a:rPr>
              <a:t>Servers should be seated in a place from which they can easily assist the priest celebrant and deacon. </a:t>
            </a:r>
          </a:p>
          <a:p>
            <a:endParaRPr lang="en-US" sz="1600" dirty="0">
              <a:solidFill>
                <a:srgbClr val="0070C0"/>
              </a:solidFill>
            </a:endParaRPr>
          </a:p>
        </p:txBody>
      </p:sp>
    </p:spTree>
    <p:extLst>
      <p:ext uri="{BB962C8B-B14F-4D97-AF65-F5344CB8AC3E}">
        <p14:creationId xmlns:p14="http://schemas.microsoft.com/office/powerpoint/2010/main" val="1658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F67A-48ED-18D1-5562-954C47B2B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31194-A75B-3D2F-0A29-58F58CFE0E21}"/>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187B055-2B71-013F-B760-688700D39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368DB0B8-0C76-A228-CCBD-B3C73EA0C0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B7DC5D70-CB26-26DF-7F46-255B2E924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60524D1-0EC4-35CF-EE0C-CEEE109E6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A72BF32-2295-B320-6805-43B8B754276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Diocesan Guidelines for Altar Servers</a:t>
            </a:r>
            <a:endParaRPr lang="en-US" sz="3600" dirty="0"/>
          </a:p>
        </p:txBody>
      </p:sp>
      <p:sp>
        <p:nvSpPr>
          <p:cNvPr id="10" name="Rectangle 9">
            <a:extLst>
              <a:ext uri="{FF2B5EF4-FFF2-40B4-BE49-F238E27FC236}">
                <a16:creationId xmlns:a16="http://schemas.microsoft.com/office/drawing/2014/main" id="{7B6F8405-AFB1-369C-15BB-B3BEFD287F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0E649EA5-F94E-A14A-EF10-919171D59E58}"/>
              </a:ext>
            </a:extLst>
          </p:cNvPr>
          <p:cNvSpPr txBox="1"/>
          <p:nvPr/>
        </p:nvSpPr>
        <p:spPr>
          <a:xfrm>
            <a:off x="325120" y="2092960"/>
            <a:ext cx="4064000" cy="4449354"/>
          </a:xfrm>
          <a:prstGeom prst="rect">
            <a:avLst/>
          </a:prstGeom>
          <a:solidFill>
            <a:schemeClr val="bg1"/>
          </a:solidFill>
        </p:spPr>
        <p:txBody>
          <a:bodyPr wrap="square" rtlCol="0">
            <a:spAutoFit/>
          </a:bodyPr>
          <a:lstStyle/>
          <a:p>
            <a:endParaRPr lang="en-US" dirty="0"/>
          </a:p>
        </p:txBody>
      </p:sp>
      <p:sp>
        <p:nvSpPr>
          <p:cNvPr id="12" name="Content Placeholder 3">
            <a:extLst>
              <a:ext uri="{FF2B5EF4-FFF2-40B4-BE49-F238E27FC236}">
                <a16:creationId xmlns:a16="http://schemas.microsoft.com/office/drawing/2014/main" id="{0BAA8B56-0C53-82B6-F2B6-4C0A87A3CC6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9642" y="1948909"/>
            <a:ext cx="11309338" cy="2859817"/>
          </a:xfrm>
          <a:solidFill>
            <a:schemeClr val="bg1"/>
          </a:solidFill>
        </p:spPr>
        <p:txBody>
          <a:bodyPr>
            <a:noAutofit/>
          </a:bodyPr>
          <a:lstStyle/>
          <a:p>
            <a:r>
              <a:rPr lang="en-US" sz="2400" b="1" dirty="0">
                <a:solidFill>
                  <a:schemeClr val="tx1"/>
                </a:solidFill>
              </a:rPr>
              <a:t>Servers may not distribute holy communion unless they have been mandated for this function by the bishop. </a:t>
            </a:r>
          </a:p>
          <a:p>
            <a:r>
              <a:rPr lang="en-US" sz="2400" b="1" dirty="0">
                <a:solidFill>
                  <a:schemeClr val="tx1"/>
                </a:solidFill>
              </a:rPr>
              <a:t>The </a:t>
            </a:r>
            <a:r>
              <a:rPr lang="en-US" sz="2400" b="1" i="1" dirty="0">
                <a:solidFill>
                  <a:schemeClr val="tx1"/>
                </a:solidFill>
              </a:rPr>
              <a:t>Order for the Blessing of Altar Servers, Sacristans, Musicians, and Ushers</a:t>
            </a:r>
            <a:r>
              <a:rPr lang="en-US" sz="2400" b="1" dirty="0">
                <a:solidFill>
                  <a:schemeClr val="tx1"/>
                </a:solidFill>
              </a:rPr>
              <a:t> (</a:t>
            </a:r>
            <a:r>
              <a:rPr lang="en-US" sz="2400" b="1" i="1" dirty="0">
                <a:solidFill>
                  <a:schemeClr val="tx1"/>
                </a:solidFill>
              </a:rPr>
              <a:t>Book of Blessings</a:t>
            </a:r>
            <a:r>
              <a:rPr lang="en-US" sz="2400" b="1" dirty="0">
                <a:solidFill>
                  <a:schemeClr val="tx1"/>
                </a:solidFill>
              </a:rPr>
              <a:t>, nos. 1847-1870) may be used before servers first begin to function in this ministry.</a:t>
            </a:r>
          </a:p>
          <a:p>
            <a:endParaRPr lang="en-US" sz="1600" dirty="0">
              <a:solidFill>
                <a:srgbClr val="0070C0"/>
              </a:solidFill>
            </a:endParaRPr>
          </a:p>
        </p:txBody>
      </p:sp>
    </p:spTree>
    <p:extLst>
      <p:ext uri="{BB962C8B-B14F-4D97-AF65-F5344CB8AC3E}">
        <p14:creationId xmlns:p14="http://schemas.microsoft.com/office/powerpoint/2010/main" val="22971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9BCE-2C89-E396-2148-C3053F845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271D8-A13B-719F-8353-FB6DF6CB891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985DE9-EF82-ED8E-1064-27AFE25490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E37E94E-B6D3-AC23-DA53-112BDBC8A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A58AB8A-41C9-800D-487E-088AD5C8F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D362EF67-3B2B-C974-5204-212559AD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E8CE2177-CC44-FFC8-3387-228CC6953D90}"/>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Definition Of Altar Servers</a:t>
            </a:r>
            <a:endParaRPr lang="en-US" sz="3600" dirty="0"/>
          </a:p>
        </p:txBody>
      </p:sp>
      <p:sp>
        <p:nvSpPr>
          <p:cNvPr id="10" name="Rectangle 9">
            <a:extLst>
              <a:ext uri="{FF2B5EF4-FFF2-40B4-BE49-F238E27FC236}">
                <a16:creationId xmlns:a16="http://schemas.microsoft.com/office/drawing/2014/main" id="{E3695929-A8F2-0B33-7963-17320C3E1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85C4F0F-6D19-3DC1-A16D-29FCBAA497E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305435" indent="-305435"/>
            <a:r>
              <a:rPr lang="en-US" sz="2400" b="1" dirty="0">
                <a:solidFill>
                  <a:schemeClr val="tx1"/>
                </a:solidFill>
              </a:rPr>
              <a:t>It is a great privilege to serve at the Altar of our God. Our loving Savior </a:t>
            </a:r>
            <a:r>
              <a:rPr lang="en-US" sz="2400" b="1">
                <a:solidFill>
                  <a:schemeClr val="tx1"/>
                </a:solidFill>
              </a:rPr>
              <a:t>becomes present on the Altar, just as He was at the Last Supper.  Therefore, servers have a solemn responsibility to do their assigned duties with dignity </a:t>
            </a:r>
            <a:r>
              <a:rPr lang="en-US" sz="2400" b="1" dirty="0">
                <a:solidFill>
                  <a:schemeClr val="tx1"/>
                </a:solidFill>
              </a:rPr>
              <a:t>and reverence.</a:t>
            </a:r>
            <a:endParaRPr lang="en-US">
              <a:solidFill>
                <a:schemeClr val="tx1"/>
              </a:solidFill>
            </a:endParaRPr>
          </a:p>
          <a:p>
            <a:pPr marL="305435" indent="-305435"/>
            <a:r>
              <a:rPr lang="en-US" sz="2400" b="1" dirty="0">
                <a:solidFill>
                  <a:schemeClr val="tx1"/>
                </a:solidFill>
              </a:rPr>
              <a:t>Altar Servers (boys and girls), who start after their first communion and continue for as long as we can keep them.  All people of good faith are welcome, and those who think they may desire to serve are encouraged to do so.  All that is required is a desire to serve at the Altar of Our Lord.</a:t>
            </a:r>
          </a:p>
          <a:p>
            <a:endParaRPr lang="en-US" sz="1600" dirty="0">
              <a:solidFill>
                <a:srgbClr val="0070C0"/>
              </a:solidFill>
            </a:endParaRPr>
          </a:p>
        </p:txBody>
      </p:sp>
    </p:spTree>
    <p:extLst>
      <p:ext uri="{BB962C8B-B14F-4D97-AF65-F5344CB8AC3E}">
        <p14:creationId xmlns:p14="http://schemas.microsoft.com/office/powerpoint/2010/main" val="23327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379B-6464-1F91-D7AD-FC58E137D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D7C1C-3971-D90C-E150-6308269D0FF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1825238-22E0-C179-968B-96E9C44A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EF95DDA-0D10-89FC-2506-349854690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FD0E43F-A5DF-B4F7-DBC8-9847E3A22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FECED25-859A-C9F0-CEBD-E5E21959B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0456F8-C97A-6179-F3CF-619EC3D73FC8}"/>
              </a:ext>
            </a:extLst>
          </p:cNvPr>
          <p:cNvSpPr txBox="1">
            <a:spLocks/>
          </p:cNvSpPr>
          <p:nvPr/>
        </p:nvSpPr>
        <p:spPr>
          <a:xfrm>
            <a:off x="581192" y="694387"/>
            <a:ext cx="3879048" cy="904241"/>
          </a:xfrm>
          <a:prstGeom prst="rect">
            <a:avLst/>
          </a:prstGeom>
        </p:spPr>
        <p:txBody>
          <a:bodyPr vert="horz" lIns="91440" tIns="45720" rIns="91440" bIns="45720" rtlCol="0" anchor="b">
            <a:normAutofit fontScale="85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Dress Code </a:t>
            </a:r>
          </a:p>
          <a:p>
            <a:pPr algn="ctr"/>
            <a:r>
              <a:rPr lang="en-US" sz="3600" b="1" cap="small" dirty="0"/>
              <a:t>For Altar Servers</a:t>
            </a:r>
            <a:endParaRPr lang="en-US" sz="3600" dirty="0"/>
          </a:p>
        </p:txBody>
      </p:sp>
      <p:sp>
        <p:nvSpPr>
          <p:cNvPr id="11" name="Title 1">
            <a:extLst>
              <a:ext uri="{FF2B5EF4-FFF2-40B4-BE49-F238E27FC236}">
                <a16:creationId xmlns:a16="http://schemas.microsoft.com/office/drawing/2014/main" id="{73E04447-37FC-971A-B775-41A73FF3F5DA}"/>
              </a:ext>
            </a:extLst>
          </p:cNvPr>
          <p:cNvSpPr txBox="1">
            <a:spLocks/>
          </p:cNvSpPr>
          <p:nvPr/>
        </p:nvSpPr>
        <p:spPr>
          <a:xfrm>
            <a:off x="6646712" y="756935"/>
            <a:ext cx="4964096" cy="904241"/>
          </a:xfrm>
          <a:prstGeom prst="rect">
            <a:avLst/>
          </a:prstGeom>
        </p:spPr>
        <p:txBody>
          <a:bodyPr vert="horz" lIns="91440" tIns="45720" rIns="91440" bIns="45720" rtlCol="0" anchor="b">
            <a:normAutofit fontScale="925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Roles </a:t>
            </a:r>
          </a:p>
          <a:p>
            <a:pPr algn="ctr"/>
            <a:r>
              <a:rPr lang="en-US" sz="3600" b="1" cap="small" dirty="0"/>
              <a:t>Of Altar Server</a:t>
            </a:r>
            <a:endParaRPr lang="en-US" sz="3600" dirty="0"/>
          </a:p>
        </p:txBody>
      </p:sp>
      <p:sp>
        <p:nvSpPr>
          <p:cNvPr id="18" name="TextBox 17">
            <a:extLst>
              <a:ext uri="{FF2B5EF4-FFF2-40B4-BE49-F238E27FC236}">
                <a16:creationId xmlns:a16="http://schemas.microsoft.com/office/drawing/2014/main" id="{C44C4292-FE64-8348-43C6-955200A7A44F}"/>
              </a:ext>
            </a:extLst>
          </p:cNvPr>
          <p:cNvSpPr txBox="1"/>
          <p:nvPr/>
        </p:nvSpPr>
        <p:spPr>
          <a:xfrm>
            <a:off x="7062952" y="2259724"/>
            <a:ext cx="4682514" cy="3062377"/>
          </a:xfrm>
          <a:prstGeom prst="rect">
            <a:avLst/>
          </a:prstGeom>
          <a:noFill/>
        </p:spPr>
        <p:txBody>
          <a:bodyPr wrap="square" rtlCol="0">
            <a:spAutoFit/>
          </a:bodyPr>
          <a:lstStyle/>
          <a:p>
            <a:pPr marL="342900" marR="264160"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Cross-Bearer</a:t>
            </a:r>
            <a:r>
              <a:rPr lang="en-US" sz="2800" spc="-20" dirty="0">
                <a:latin typeface="Arial" panose="020B0604020202020204" pitchFamily="34" charset="0"/>
                <a:ea typeface="Symbol" panose="05050102010706020507" pitchFamily="18" charset="2"/>
                <a:cs typeface="Symbol" panose="05050102010706020507" pitchFamily="18" charset="2"/>
              </a:rPr>
              <a:t>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Book-Bearer</a:t>
            </a:r>
            <a:r>
              <a:rPr lang="en-US" sz="2800" spc="-15" dirty="0">
                <a:latin typeface="Arial" panose="020B0604020202020204" pitchFamily="34" charset="0"/>
                <a:ea typeface="Symbol" panose="05050102010706020507" pitchFamily="18" charset="2"/>
                <a:cs typeface="Symbol" panose="05050102010706020507" pitchFamily="18" charset="2"/>
              </a:rPr>
              <a:t> </a:t>
            </a:r>
            <a:r>
              <a:rPr lang="en-US" sz="2800" dirty="0">
                <a:latin typeface="Arial" panose="020B0604020202020204" pitchFamily="34" charset="0"/>
                <a:ea typeface="Symbol" panose="05050102010706020507" pitchFamily="18" charset="2"/>
                <a:cs typeface="Symbol" panose="05050102010706020507" pitchFamily="18" charset="2"/>
              </a:rPr>
              <a:t>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Candle-Bearer</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Bells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dirty="0" err="1">
                <a:latin typeface="Arial" panose="020B0604020202020204" pitchFamily="34" charset="0"/>
                <a:ea typeface="Symbol" panose="05050102010706020507" pitchFamily="18" charset="2"/>
                <a:cs typeface="Symbol" panose="05050102010706020507" pitchFamily="18" charset="2"/>
              </a:rPr>
              <a:t>Prepre</a:t>
            </a:r>
            <a:r>
              <a:rPr lang="en-US" sz="2800" dirty="0">
                <a:latin typeface="Arial" panose="020B0604020202020204" pitchFamily="34" charset="0"/>
                <a:ea typeface="Symbol" panose="05050102010706020507" pitchFamily="18" charset="2"/>
                <a:cs typeface="Symbol" panose="05050102010706020507" pitchFamily="18" charset="2"/>
              </a:rPr>
              <a:t> the Altar</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dirty="0" err="1">
                <a:latin typeface="Arial" panose="020B0604020202020204" pitchFamily="34" charset="0"/>
                <a:ea typeface="Symbol" panose="05050102010706020507" pitchFamily="18" charset="2"/>
                <a:cs typeface="Symbol" panose="05050102010706020507" pitchFamily="18" charset="2"/>
              </a:rPr>
              <a:t>Incensor</a:t>
            </a:r>
            <a:r>
              <a:rPr lang="en-US" sz="2800" dirty="0">
                <a:latin typeface="Arial" panose="020B0604020202020204" pitchFamily="34" charset="0"/>
                <a:ea typeface="Symbol" panose="05050102010706020507" pitchFamily="18" charset="2"/>
                <a:cs typeface="Symbol" panose="05050102010706020507" pitchFamily="18" charset="2"/>
              </a:rPr>
              <a:t> (Thurible)</a:t>
            </a:r>
            <a:endParaRPr lang="en-US" dirty="0"/>
          </a:p>
        </p:txBody>
      </p:sp>
      <p:sp>
        <p:nvSpPr>
          <p:cNvPr id="20" name="Rectangle 19">
            <a:extLst>
              <a:ext uri="{FF2B5EF4-FFF2-40B4-BE49-F238E27FC236}">
                <a16:creationId xmlns:a16="http://schemas.microsoft.com/office/drawing/2014/main" id="{352E07BE-3FB1-C330-D01E-EFC5326692B6}"/>
              </a:ext>
            </a:extLst>
          </p:cNvPr>
          <p:cNvSpPr/>
          <p:nvPr/>
        </p:nvSpPr>
        <p:spPr>
          <a:xfrm>
            <a:off x="6512054" y="2190771"/>
            <a:ext cx="5233412" cy="36020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264160"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Cross Bearer</a:t>
            </a:r>
            <a:r>
              <a:rPr lang="en-US" sz="2800" b="1" spc="-20" dirty="0">
                <a:solidFill>
                  <a:schemeClr val="tx1"/>
                </a:solidFill>
                <a:latin typeface="+mj-lt"/>
                <a:ea typeface="Symbol" panose="05050102010706020507" pitchFamily="18" charset="2"/>
                <a:cs typeface="Symbol" panose="05050102010706020507" pitchFamily="18" charset="2"/>
              </a:rPr>
              <a:t> </a:t>
            </a:r>
            <a:endParaRPr lang="en-US" sz="2800" b="1" dirty="0">
              <a:solidFill>
                <a:schemeClr val="tx1"/>
              </a:solidFill>
              <a:latin typeface="+mj-lt"/>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Book Bearer</a:t>
            </a:r>
            <a:r>
              <a:rPr lang="en-US" sz="2800" b="1" spc="-15" dirty="0">
                <a:solidFill>
                  <a:schemeClr val="tx1"/>
                </a:solidFill>
                <a:latin typeface="+mj-lt"/>
                <a:ea typeface="Symbol" panose="05050102010706020507" pitchFamily="18" charset="2"/>
                <a:cs typeface="Symbol" panose="05050102010706020507" pitchFamily="18" charset="2"/>
              </a:rPr>
              <a:t> </a:t>
            </a:r>
            <a:r>
              <a:rPr lang="en-US" sz="2800" b="1" dirty="0">
                <a:solidFill>
                  <a:schemeClr val="tx1"/>
                </a:solidFill>
                <a:latin typeface="+mj-lt"/>
                <a:ea typeface="Symbol" panose="05050102010706020507" pitchFamily="18" charset="2"/>
                <a:cs typeface="Symbol" panose="05050102010706020507" pitchFamily="18" charset="2"/>
              </a:rPr>
              <a:t> </a:t>
            </a:r>
          </a:p>
          <a:p>
            <a:pPr marL="342900" marR="457835"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Candle Bearer</a:t>
            </a:r>
          </a:p>
          <a:p>
            <a:pPr marL="342900" marR="457835"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Bells </a:t>
            </a:r>
          </a:p>
          <a:p>
            <a:pPr marL="342900" marR="476250" lvl="0" indent="-342900" algn="just">
              <a:spcAft>
                <a:spcPts val="600"/>
              </a:spcAft>
              <a:buFont typeface="Symbol" panose="05050102010706020507" pitchFamily="18" charset="2"/>
              <a:buChar char=""/>
              <a:tabLst>
                <a:tab pos="228600" algn="l"/>
                <a:tab pos="248285" algn="l"/>
              </a:tabLst>
            </a:pPr>
            <a:r>
              <a:rPr lang="en-US" sz="2800" b="1" dirty="0">
                <a:solidFill>
                  <a:schemeClr val="tx1"/>
                </a:solidFill>
                <a:latin typeface="+mj-lt"/>
                <a:ea typeface="Symbol" panose="05050102010706020507" pitchFamily="18" charset="2"/>
                <a:cs typeface="Symbol" panose="05050102010706020507" pitchFamily="18" charset="2"/>
              </a:rPr>
              <a:t>Prepare the Altar</a:t>
            </a:r>
          </a:p>
          <a:p>
            <a:pPr marL="342900" marR="476250" lvl="0" indent="-342900" algn="just">
              <a:spcAft>
                <a:spcPts val="600"/>
              </a:spcAft>
              <a:buFont typeface="Symbol" panose="05050102010706020507" pitchFamily="18" charset="2"/>
              <a:buChar char=""/>
              <a:tabLst>
                <a:tab pos="228600" algn="l"/>
                <a:tab pos="248285" algn="l"/>
              </a:tabLst>
            </a:pPr>
            <a:r>
              <a:rPr lang="en-US" sz="2800" b="1" dirty="0" err="1">
                <a:solidFill>
                  <a:schemeClr val="tx1"/>
                </a:solidFill>
                <a:latin typeface="+mj-lt"/>
                <a:ea typeface="Symbol" panose="05050102010706020507" pitchFamily="18" charset="2"/>
                <a:cs typeface="Symbol" panose="05050102010706020507" pitchFamily="18" charset="2"/>
              </a:rPr>
              <a:t>Incensor</a:t>
            </a:r>
            <a:r>
              <a:rPr lang="en-US" sz="2800" b="1" dirty="0">
                <a:solidFill>
                  <a:schemeClr val="tx1"/>
                </a:solidFill>
                <a:latin typeface="+mj-lt"/>
                <a:ea typeface="Symbol" panose="05050102010706020507" pitchFamily="18" charset="2"/>
                <a:cs typeface="Symbol" panose="05050102010706020507" pitchFamily="18" charset="2"/>
              </a:rPr>
              <a:t> (Thurible) </a:t>
            </a:r>
            <a:endParaRPr lang="en-US" sz="2800" b="1" dirty="0">
              <a:solidFill>
                <a:schemeClr val="tx1"/>
              </a:solidFill>
              <a:latin typeface="+mj-lt"/>
            </a:endParaRPr>
          </a:p>
        </p:txBody>
      </p:sp>
      <p:sp>
        <p:nvSpPr>
          <p:cNvPr id="19" name="Rectangle 18">
            <a:extLst>
              <a:ext uri="{FF2B5EF4-FFF2-40B4-BE49-F238E27FC236}">
                <a16:creationId xmlns:a16="http://schemas.microsoft.com/office/drawing/2014/main" id="{892F0124-755B-BF62-48D7-AFFC5AF2E282}"/>
              </a:ext>
            </a:extLst>
          </p:cNvPr>
          <p:cNvSpPr/>
          <p:nvPr/>
        </p:nvSpPr>
        <p:spPr>
          <a:xfrm>
            <a:off x="631089" y="2309012"/>
            <a:ext cx="4148178" cy="11199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n-US" sz="2800" b="1" dirty="0">
                <a:solidFill>
                  <a:schemeClr val="tx1"/>
                </a:solidFill>
              </a:rPr>
              <a:t>Dress appropriately, including your shoes</a:t>
            </a:r>
          </a:p>
        </p:txBody>
      </p:sp>
    </p:spTree>
    <p:extLst>
      <p:ext uri="{BB962C8B-B14F-4D97-AF65-F5344CB8AC3E}">
        <p14:creationId xmlns:p14="http://schemas.microsoft.com/office/powerpoint/2010/main" val="206777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E022-8BF5-91C4-CC6B-9D4961FBB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E8389-E4C1-5318-AB0C-6D91F2AF61D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2A1BC47-1A05-C453-808B-EF11583AC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7C272D-D9B2-C0ED-6D9B-01BE6AB2F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7396483-6466-7954-A63C-58377D122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3D64EB2-04DA-775B-C30F-6A1159FDF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148DAF0-2304-A9C8-C685-2E07AA3E79F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Altar Server’s Guide</a:t>
            </a:r>
            <a:endParaRPr lang="en-US" sz="3600" dirty="0"/>
          </a:p>
        </p:txBody>
      </p:sp>
      <p:sp>
        <p:nvSpPr>
          <p:cNvPr id="10" name="Rectangle 9">
            <a:extLst>
              <a:ext uri="{FF2B5EF4-FFF2-40B4-BE49-F238E27FC236}">
                <a16:creationId xmlns:a16="http://schemas.microsoft.com/office/drawing/2014/main" id="{CB0E7205-1DEF-DD1F-7072-0506C79AA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0DDCCC49-5214-F69D-E77E-C9652CD7F113}"/>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F6B10D0-E1E6-4F32-BEE7-B38841ACCF01}"/>
              </a:ext>
            </a:extLst>
          </p:cNvPr>
          <p:cNvSpPr txBox="1"/>
          <p:nvPr/>
        </p:nvSpPr>
        <p:spPr>
          <a:xfrm>
            <a:off x="440286" y="1974731"/>
            <a:ext cx="11305180" cy="5109091"/>
          </a:xfrm>
          <a:prstGeom prst="rect">
            <a:avLst/>
          </a:prstGeom>
          <a:noFill/>
        </p:spPr>
        <p:txBody>
          <a:bodyPr wrap="square" rtlCol="0">
            <a:spAutoFit/>
          </a:bodyPr>
          <a:lstStyle/>
          <a:p>
            <a:pPr marL="285750" lvl="0" indent="-285750">
              <a:buFont typeface="Arial" panose="020B0604020202020204" pitchFamily="34" charset="0"/>
              <a:buChar char="•"/>
            </a:pPr>
            <a:r>
              <a:rPr lang="en-US" sz="2800" b="1" dirty="0"/>
              <a:t>Arrive 15 to 20 minutes before Mass to vest and determine which role you will serve in.</a:t>
            </a:r>
          </a:p>
          <a:p>
            <a:pPr marL="285750" lvl="0" indent="-285750">
              <a:buFont typeface="Arial" panose="020B0604020202020204" pitchFamily="34" charset="0"/>
              <a:buChar char="•"/>
            </a:pPr>
            <a:r>
              <a:rPr lang="en-US" sz="2800" b="1" dirty="0"/>
              <a:t>Line in the vestibule in proper order for the entrance procession</a:t>
            </a:r>
          </a:p>
          <a:p>
            <a:pPr marL="285750" lvl="0" indent="-285750">
              <a:buFont typeface="Arial" panose="020B0604020202020204" pitchFamily="34" charset="0"/>
              <a:buChar char="•"/>
            </a:pPr>
            <a:r>
              <a:rPr lang="en-US" sz="2800" b="1" dirty="0"/>
              <a:t>Altar servers walk to the altar, when the celebrant bows, the altar servers bow with him.</a:t>
            </a:r>
          </a:p>
          <a:p>
            <a:pPr marL="285750" lvl="0" indent="-285750">
              <a:buFont typeface="Arial" panose="020B0604020202020204" pitchFamily="34" charset="0"/>
              <a:buChar char="•"/>
            </a:pPr>
            <a:r>
              <a:rPr lang="en-US" sz="2800" b="1" dirty="0"/>
              <a:t>The altar servers process to complete their role by placing the crucifix and candles where appropriate.</a:t>
            </a:r>
          </a:p>
          <a:p>
            <a:pPr marL="285750" lvl="0" indent="-285750">
              <a:buFont typeface="Arial" panose="020B0604020202020204" pitchFamily="34" charset="0"/>
              <a:buChar char="•"/>
            </a:pPr>
            <a:r>
              <a:rPr lang="en-US" sz="2800" b="1" dirty="0"/>
              <a:t>During the reading, the book server will hold the book for the celebrant.</a:t>
            </a:r>
          </a:p>
          <a:p>
            <a:pPr marL="285750" lvl="0" indent="-285750">
              <a:buFont typeface="Arial" panose="020B0604020202020204" pitchFamily="34" charset="0"/>
              <a:buChar char="•"/>
            </a:pPr>
            <a:r>
              <a:rPr lang="en-US" sz="2800" b="1" dirty="0"/>
              <a:t>During the Liturgy of the Word, the Altar Servers will listen attentively along with the community.</a:t>
            </a:r>
          </a:p>
          <a:p>
            <a:endParaRPr lang="en-US" dirty="0"/>
          </a:p>
        </p:txBody>
      </p:sp>
    </p:spTree>
    <p:extLst>
      <p:ext uri="{BB962C8B-B14F-4D97-AF65-F5344CB8AC3E}">
        <p14:creationId xmlns:p14="http://schemas.microsoft.com/office/powerpoint/2010/main" val="35066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A2611-14CE-56B5-94CF-70ADAB34B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C09EE-D74A-468D-66AC-80B6374C32A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F96599A3-A505-CD42-4C5E-531652AC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84DDAC8-021B-FBA1-0885-B66BD104C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38B2DE5-F083-713A-C6FF-4FF481163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DD1D0451-2582-B5E5-EBB7-1EBBDA8FA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7FCA4106-8AC2-4B6C-4C4A-AC54EDEDC11A}"/>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Altar Server’s Guide</a:t>
            </a:r>
            <a:endParaRPr lang="en-US" sz="3600" dirty="0"/>
          </a:p>
        </p:txBody>
      </p:sp>
      <p:sp>
        <p:nvSpPr>
          <p:cNvPr id="10" name="Rectangle 9">
            <a:extLst>
              <a:ext uri="{FF2B5EF4-FFF2-40B4-BE49-F238E27FC236}">
                <a16:creationId xmlns:a16="http://schemas.microsoft.com/office/drawing/2014/main" id="{EECD04D7-B826-9E4A-265C-5EF138319A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5E1FC8CF-E8A4-7567-5A49-0AAD0AAAF736}"/>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AB216DD-E78D-3F72-0F21-058C4E5003FE}"/>
              </a:ext>
            </a:extLst>
          </p:cNvPr>
          <p:cNvSpPr txBox="1"/>
          <p:nvPr/>
        </p:nvSpPr>
        <p:spPr>
          <a:xfrm>
            <a:off x="440286" y="2180496"/>
            <a:ext cx="11477394" cy="4431983"/>
          </a:xfrm>
          <a:prstGeom prst="rect">
            <a:avLst/>
          </a:prstGeom>
          <a:noFill/>
        </p:spPr>
        <p:txBody>
          <a:bodyPr wrap="square" rtlCol="0">
            <a:spAutoFit/>
          </a:bodyPr>
          <a:lstStyle/>
          <a:p>
            <a:pPr marL="285750" lvl="0" indent="-285750">
              <a:buFont typeface="Arial" panose="020B0604020202020204" pitchFamily="34" charset="0"/>
              <a:buChar char="•"/>
            </a:pPr>
            <a:r>
              <a:rPr lang="en-US" sz="2400" b="1" dirty="0"/>
              <a:t>The altar servers can assist the celebrant in receiving the gifts of hosts and wine to be consecrated. </a:t>
            </a:r>
          </a:p>
          <a:p>
            <a:pPr marL="285750" lvl="0" indent="-285750">
              <a:buFont typeface="Arial" panose="020B0604020202020204" pitchFamily="34" charset="0"/>
              <a:buChar char="•"/>
            </a:pPr>
            <a:r>
              <a:rPr lang="en-US" sz="2400" b="1" dirty="0"/>
              <a:t>Altar servers can assist by bringing a cruet of water to the celebrant when needed and washing the hands of the celebrant.</a:t>
            </a:r>
          </a:p>
          <a:p>
            <a:pPr marL="285750" lvl="0" indent="-285750">
              <a:buFont typeface="Arial" panose="020B0604020202020204" pitchFamily="34" charset="0"/>
              <a:buChar char="•"/>
            </a:pPr>
            <a:r>
              <a:rPr lang="en-US" sz="2400" b="1" dirty="0"/>
              <a:t>If bells are used, they are rung at Epiclesis and at the elevation of the Body and Blood of Christ.</a:t>
            </a:r>
          </a:p>
          <a:p>
            <a:pPr marL="285750" lvl="0" indent="-285750">
              <a:buFont typeface="Arial" panose="020B0604020202020204" pitchFamily="34" charset="0"/>
              <a:buChar char="•"/>
            </a:pPr>
            <a:r>
              <a:rPr lang="en-US" sz="2400" b="1" dirty="0"/>
              <a:t>After communion, the altar servers remove the chalice and purificator, and other items, and place them on the Credence Table, and then take their seats.</a:t>
            </a:r>
          </a:p>
          <a:p>
            <a:pPr marL="285750" lvl="0" indent="-285750">
              <a:buFont typeface="Arial" panose="020B0604020202020204" pitchFamily="34" charset="0"/>
              <a:buChar char="•"/>
            </a:pPr>
            <a:r>
              <a:rPr lang="en-US" sz="2400" b="1" dirty="0"/>
              <a:t>The book-server will hold the book for the celebrant during the concluding rite.</a:t>
            </a:r>
          </a:p>
          <a:p>
            <a:pPr marL="285750" lvl="0" indent="-285750">
              <a:buFont typeface="Arial" panose="020B0604020202020204" pitchFamily="34" charset="0"/>
              <a:buChar char="•"/>
            </a:pPr>
            <a:r>
              <a:rPr lang="en-US" sz="2400" b="1" dirty="0"/>
              <a:t>The altar servers will fulfill their role for the recessional procession.</a:t>
            </a:r>
          </a:p>
          <a:p>
            <a:endParaRPr lang="en-US" dirty="0"/>
          </a:p>
        </p:txBody>
      </p:sp>
    </p:spTree>
    <p:extLst>
      <p:ext uri="{BB962C8B-B14F-4D97-AF65-F5344CB8AC3E}">
        <p14:creationId xmlns:p14="http://schemas.microsoft.com/office/powerpoint/2010/main" val="3977908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Rectangle 37">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40" name="Rectangle 39">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42" name="Group 41">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3" name="Rectangle 42">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5" name="Rectangle 44">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9" name="Title 1">
            <a:extLst>
              <a:ext uri="{FF2B5EF4-FFF2-40B4-BE49-F238E27FC236}">
                <a16:creationId xmlns:a16="http://schemas.microsoft.com/office/drawing/2014/main" id="{DD65A6D1-07D4-0AB8-E446-75DA1E046FB1}"/>
              </a:ext>
            </a:extLst>
          </p:cNvPr>
          <p:cNvSpPr>
            <a:spLocks noGrp="1"/>
          </p:cNvSpPr>
          <p:nvPr>
            <p:ph type="title"/>
          </p:nvPr>
        </p:nvSpPr>
        <p:spPr>
          <a:xfrm>
            <a:off x="446534" y="617964"/>
            <a:ext cx="11164275" cy="1013800"/>
          </a:xfrm>
          <a:solidFill>
            <a:srgbClr val="356557"/>
          </a:solidFill>
        </p:spPr>
        <p:txBody>
          <a:bodyPr vert="horz" lIns="91440" tIns="45720" rIns="91440" bIns="45720" rtlCol="0" anchor="b">
            <a:normAutofit/>
          </a:bodyPr>
          <a:lstStyle/>
          <a:p>
            <a:pPr algn="ctr"/>
            <a:r>
              <a:rPr lang="en-US" sz="3200" b="1" cap="small" dirty="0"/>
              <a:t>Small Group Discussion</a:t>
            </a:r>
            <a:endParaRPr lang="en-US" sz="3200" dirty="0"/>
          </a:p>
        </p:txBody>
      </p:sp>
      <p:sp>
        <p:nvSpPr>
          <p:cNvPr id="10" name="TextBox 9">
            <a:extLst>
              <a:ext uri="{FF2B5EF4-FFF2-40B4-BE49-F238E27FC236}">
                <a16:creationId xmlns:a16="http://schemas.microsoft.com/office/drawing/2014/main" id="{885F467C-96C0-FB1E-81FE-C18ACE9AF6CB}"/>
              </a:ext>
            </a:extLst>
          </p:cNvPr>
          <p:cNvSpPr txBox="1"/>
          <p:nvPr/>
        </p:nvSpPr>
        <p:spPr>
          <a:xfrm>
            <a:off x="513911" y="2241550"/>
            <a:ext cx="6764489" cy="2523768"/>
          </a:xfrm>
          <a:prstGeom prst="rect">
            <a:avLst/>
          </a:prstGeom>
          <a:noFill/>
        </p:spPr>
        <p:txBody>
          <a:bodyPr wrap="square" rtlCol="0">
            <a:spAutoFit/>
          </a:bodyPr>
          <a:lstStyle/>
          <a:p>
            <a:pPr marL="457200" lvl="0" indent="-457200">
              <a:buFont typeface="+mj-lt"/>
              <a:buAutoNum type="arabicPeriod"/>
            </a:pPr>
            <a:r>
              <a:rPr lang="en-US" sz="2800" b="1" dirty="0"/>
              <a:t>In what way do you see the ministry of altar server as</a:t>
            </a:r>
            <a:r>
              <a:rPr lang="en-US" sz="2400" dirty="0"/>
              <a:t> </a:t>
            </a:r>
            <a:r>
              <a:rPr lang="en-US" sz="2800" b="1" dirty="0"/>
              <a:t>important?</a:t>
            </a:r>
          </a:p>
          <a:p>
            <a:pPr marL="457200" lvl="0" indent="-457200">
              <a:buFont typeface="+mj-lt"/>
              <a:buAutoNum type="arabicPeriod"/>
            </a:pPr>
            <a:endParaRPr lang="en-US" sz="2800" b="1" dirty="0"/>
          </a:p>
          <a:p>
            <a:pPr marL="457200" lvl="0" indent="-457200">
              <a:buFont typeface="+mj-lt"/>
              <a:buAutoNum type="arabicPeriod"/>
            </a:pPr>
            <a:r>
              <a:rPr lang="en-US" sz="2800" b="1" dirty="0"/>
              <a:t>How can you become the best altar server you can be?</a:t>
            </a:r>
          </a:p>
          <a:p>
            <a:endParaRPr lang="en-US" dirty="0"/>
          </a:p>
        </p:txBody>
      </p:sp>
      <p:pic>
        <p:nvPicPr>
          <p:cNvPr id="12" name="Picture 11">
            <a:extLst>
              <a:ext uri="{FF2B5EF4-FFF2-40B4-BE49-F238E27FC236}">
                <a16:creationId xmlns:a16="http://schemas.microsoft.com/office/drawing/2014/main" id="{914C5554-796F-BAA2-37F3-828C062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965" y="2070100"/>
            <a:ext cx="4447844" cy="3673522"/>
          </a:xfrm>
          <a:prstGeom prst="rect">
            <a:avLst/>
          </a:prstGeom>
        </p:spPr>
      </p:pic>
    </p:spTree>
    <p:extLst>
      <p:ext uri="{BB962C8B-B14F-4D97-AF65-F5344CB8AC3E}">
        <p14:creationId xmlns:p14="http://schemas.microsoft.com/office/powerpoint/2010/main" val="22818267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D5F8-2C01-D533-C90D-116E8F255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1B86A-6B82-7AD4-DE66-F3808B96B85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BCFF07D0-5EF5-1A20-E779-4FE2B885D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1C20858-EACD-7449-FCA8-EBD21571C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9666C30-7130-7A90-D91E-49B28DD36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4E45564-3564-C7DE-7751-9AD263F75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E1CF8F9-5C1E-71A5-A3C1-BA7FCD5922DB}"/>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Things to Remember</a:t>
            </a:r>
            <a:endParaRPr lang="en-US" sz="3600" dirty="0"/>
          </a:p>
        </p:txBody>
      </p:sp>
      <p:sp>
        <p:nvSpPr>
          <p:cNvPr id="10" name="Rectangle 9">
            <a:extLst>
              <a:ext uri="{FF2B5EF4-FFF2-40B4-BE49-F238E27FC236}">
                <a16:creationId xmlns:a16="http://schemas.microsoft.com/office/drawing/2014/main" id="{3B0077BC-AEAC-68E0-BD6D-ED9F7288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88F6D533-20F5-EF16-4D0B-C6F301177DE6}"/>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1B728DA8-0D4E-9023-BE46-1381FE4222C5}"/>
              </a:ext>
            </a:extLst>
          </p:cNvPr>
          <p:cNvSpPr txBox="1"/>
          <p:nvPr/>
        </p:nvSpPr>
        <p:spPr>
          <a:xfrm>
            <a:off x="440286" y="2062480"/>
            <a:ext cx="6210885" cy="4370427"/>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sz="2400" b="1" dirty="0"/>
              <a:t>Arrive at least 20 minutes before the Mass starts to get dressed.</a:t>
            </a:r>
          </a:p>
          <a:p>
            <a:pPr marL="285750" lvl="0" indent="-285750">
              <a:spcBef>
                <a:spcPts val="600"/>
              </a:spcBef>
              <a:buFont typeface="Arial" panose="020B0604020202020204" pitchFamily="34" charset="0"/>
              <a:buChar char="•"/>
            </a:pPr>
            <a:r>
              <a:rPr lang="en-US" sz="2400" b="1" dirty="0"/>
              <a:t>Check in with your altar coordinator</a:t>
            </a:r>
          </a:p>
          <a:p>
            <a:pPr marL="285750" lvl="0" indent="-285750">
              <a:spcBef>
                <a:spcPts val="600"/>
              </a:spcBef>
              <a:buFont typeface="Arial" panose="020B0604020202020204" pitchFamily="34" charset="0"/>
              <a:buChar char="•"/>
            </a:pPr>
            <a:r>
              <a:rPr lang="en-US" sz="2400" b="1" dirty="0"/>
              <a:t>Vest in your alb.</a:t>
            </a:r>
          </a:p>
          <a:p>
            <a:pPr marL="285750" lvl="0" indent="-285750">
              <a:spcBef>
                <a:spcPts val="600"/>
              </a:spcBef>
              <a:buFont typeface="Arial" panose="020B0604020202020204" pitchFamily="34" charset="0"/>
              <a:buChar char="•"/>
            </a:pPr>
            <a:r>
              <a:rPr lang="en-US" sz="2400" b="1" dirty="0"/>
              <a:t>Know your responsibilities and perform the duties assigned during the mass in the prescribed orderly manner.</a:t>
            </a:r>
          </a:p>
          <a:p>
            <a:pPr marL="285750" lvl="0" indent="-285750">
              <a:spcBef>
                <a:spcPts val="600"/>
              </a:spcBef>
              <a:buFont typeface="Arial" panose="020B0604020202020204" pitchFamily="34" charset="0"/>
              <a:buChar char="•"/>
            </a:pPr>
            <a:r>
              <a:rPr lang="en-US" sz="2400" b="1" dirty="0"/>
              <a:t>Be sure you know what you are doing and when and how to do it before Mass begins.</a:t>
            </a:r>
          </a:p>
          <a:p>
            <a:endParaRPr lang="en-US" dirty="0"/>
          </a:p>
        </p:txBody>
      </p:sp>
      <p:pic>
        <p:nvPicPr>
          <p:cNvPr id="2050" name="Picture 2">
            <a:extLst>
              <a:ext uri="{FF2B5EF4-FFF2-40B4-BE49-F238E27FC236}">
                <a16:creationId xmlns:a16="http://schemas.microsoft.com/office/drawing/2014/main" id="{79534918-D266-484F-D59B-951A7CDA3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001"/>
          <a:stretch>
            <a:fillRect/>
          </a:stretch>
        </p:blipFill>
        <p:spPr bwMode="auto">
          <a:xfrm>
            <a:off x="7014716" y="2754040"/>
            <a:ext cx="4730750" cy="1773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2211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Opening Prayer</a:t>
            </a:r>
            <a:endParaRPr lang="en-US" sz="3600" dirty="0"/>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Scripture: </a:t>
            </a:r>
            <a:r>
              <a:rPr lang="en-US" sz="2400" dirty="0"/>
              <a:t>Matthew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581192" y="2904564"/>
            <a:ext cx="4748438" cy="27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579765" y="2625047"/>
            <a:ext cx="6096000" cy="4154984"/>
          </a:xfrm>
          <a:prstGeom prst="rect">
            <a:avLst/>
          </a:prstGeom>
          <a:solidFill>
            <a:schemeClr val="bg1"/>
          </a:solidFill>
        </p:spPr>
        <p:txBody>
          <a:bodyPr wrap="square">
            <a:spAutoFit/>
          </a:bodyPr>
          <a:lstStyle/>
          <a:p>
            <a:pPr algn="l" fontAlgn="base"/>
            <a:r>
              <a:rPr lang="en-US" sz="2400" b="0" i="0" dirty="0">
                <a:solidFill>
                  <a:srgbClr val="363936"/>
                </a:solidFill>
                <a:effectLst/>
                <a:latin typeface="Lato" panose="020F0502020204030204" pitchFamily="34" charset="0"/>
              </a:rPr>
              <a:t>But Jesus summoned them and said, “You know that the rulers of the Gentiles lord it over them, and the great ones make their authority over them felt.</a:t>
            </a:r>
          </a:p>
          <a:p>
            <a:pPr algn="l" fontAlgn="base"/>
            <a:r>
              <a:rPr lang="en-US" sz="2400" b="0" i="0" dirty="0">
                <a:solidFill>
                  <a:srgbClr val="363936"/>
                </a:solidFill>
                <a:effectLst/>
                <a:latin typeface="Lato" panose="020F0502020204030203" pitchFamily="34" charset="0"/>
              </a:rPr>
              <a:t>But it shall not be so among you. Rather, whoever wishes to be great among you shall be your servant; whoever wishes to be first among you shall be your slave.</a:t>
            </a:r>
          </a:p>
          <a:p>
            <a:pPr algn="l" fontAlgn="base"/>
            <a:r>
              <a:rPr lang="en-US" sz="2400" b="0" i="0" dirty="0">
                <a:solidFill>
                  <a:srgbClr val="363936"/>
                </a:solidFill>
                <a:effectLst/>
                <a:latin typeface="Lato" panose="020F0502020204030203" pitchFamily="34" charset="0"/>
              </a:rPr>
              <a:t>Just so, the Son of Man did not come to be served but to serve and to give his life as a ransom</a:t>
            </a:r>
            <a:r>
              <a:rPr lang="en-US" sz="2400" b="0" i="0" u="none" strike="noStrike" baseline="30000" dirty="0">
                <a:solidFill>
                  <a:srgbClr val="236192"/>
                </a:solidFill>
                <a:effectLst/>
                <a:latin typeface="inherit"/>
                <a:hlinkClick r:id="rId4"/>
              </a:rPr>
              <a:t>*</a:t>
            </a:r>
            <a:r>
              <a:rPr lang="en-US" sz="2400" b="0" i="0" dirty="0">
                <a:solidFill>
                  <a:srgbClr val="363936"/>
                </a:solidFill>
                <a:effectLst/>
                <a:latin typeface="Lato" panose="020F0502020204030203" pitchFamily="34" charset="0"/>
              </a:rPr>
              <a:t> for many.”</a:t>
            </a:r>
          </a:p>
        </p:txBody>
      </p:sp>
    </p:spTree>
    <p:extLst>
      <p:ext uri="{BB962C8B-B14F-4D97-AF65-F5344CB8AC3E}">
        <p14:creationId xmlns:p14="http://schemas.microsoft.com/office/powerpoint/2010/main" val="328576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3A68-7F23-E319-9A56-14F1D86B5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35ED0-BB0B-335F-6586-02AD8F1B1B9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81EB803-AFAB-A7A8-79C1-B4E44BA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D6D92DE-E173-50AA-71D3-4B2D6936F0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C526F36-EB76-C3A0-5CCC-C361EB9B1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F77B0D19-F0DE-3E20-7641-FCAB58EB2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28568A9C-3746-D600-BEA9-92B01B82704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Things To Remember</a:t>
            </a:r>
            <a:endParaRPr lang="en-US" sz="3600" dirty="0"/>
          </a:p>
        </p:txBody>
      </p:sp>
      <p:sp>
        <p:nvSpPr>
          <p:cNvPr id="10" name="Rectangle 9">
            <a:extLst>
              <a:ext uri="{FF2B5EF4-FFF2-40B4-BE49-F238E27FC236}">
                <a16:creationId xmlns:a16="http://schemas.microsoft.com/office/drawing/2014/main" id="{7993A4AA-2C60-57F2-2FBE-6D7B26A77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A157E2A8-634A-08B3-B989-D67722B081D5}"/>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B7E2C010-6FA9-EB23-DDF4-C312294BAB4D}"/>
              </a:ext>
            </a:extLst>
          </p:cNvPr>
          <p:cNvSpPr txBox="1"/>
          <p:nvPr/>
        </p:nvSpPr>
        <p:spPr>
          <a:xfrm>
            <a:off x="440286" y="2062480"/>
            <a:ext cx="7362594" cy="5355312"/>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sz="2800" b="1" dirty="0"/>
              <a:t>Maintain a prayerful posture at all times in the Sacristy.</a:t>
            </a:r>
          </a:p>
          <a:p>
            <a:pPr marL="285750" lvl="0" indent="-285750">
              <a:spcBef>
                <a:spcPts val="600"/>
              </a:spcBef>
              <a:buFont typeface="Arial" panose="020B0604020202020204" pitchFamily="34" charset="0"/>
              <a:buChar char="•"/>
            </a:pPr>
            <a:r>
              <a:rPr lang="en-US" sz="2800" b="1" dirty="0"/>
              <a:t>Be quiet and respectful when on the Altar.</a:t>
            </a:r>
          </a:p>
          <a:p>
            <a:pPr marL="285750" lvl="0" indent="-285750">
              <a:spcBef>
                <a:spcPts val="600"/>
              </a:spcBef>
              <a:buFont typeface="Arial" panose="020B0604020202020204" pitchFamily="34" charset="0"/>
              <a:buChar char="•"/>
            </a:pPr>
            <a:r>
              <a:rPr lang="en-US" sz="2800" b="1" dirty="0"/>
              <a:t>Be attentive and respond immediately when the priest asks for help.</a:t>
            </a:r>
          </a:p>
          <a:p>
            <a:pPr marL="285750" lvl="0" indent="-285750">
              <a:spcBef>
                <a:spcPts val="600"/>
              </a:spcBef>
              <a:buFont typeface="Arial" panose="020B0604020202020204" pitchFamily="34" charset="0"/>
              <a:buChar char="•"/>
            </a:pPr>
            <a:r>
              <a:rPr lang="en-US" sz="2800" b="1" dirty="0"/>
              <a:t>Take some time to pray before Mass, and always participate fully during Mass.</a:t>
            </a:r>
          </a:p>
          <a:p>
            <a:pPr marL="285750" lvl="0" indent="-285750">
              <a:spcBef>
                <a:spcPts val="600"/>
              </a:spcBef>
              <a:buFont typeface="Arial" panose="020B0604020202020204" pitchFamily="34" charset="0"/>
              <a:buChar char="•"/>
            </a:pPr>
            <a:r>
              <a:rPr lang="en-US" sz="2800" b="1" dirty="0"/>
              <a:t>Make sure that your</a:t>
            </a:r>
            <a:r>
              <a:rPr lang="en-US" sz="2800" dirty="0"/>
              <a:t> </a:t>
            </a:r>
            <a:r>
              <a:rPr lang="en-US" sz="2800" b="1" dirty="0"/>
              <a:t>Alb</a:t>
            </a:r>
            <a:r>
              <a:rPr lang="en-US" sz="2800" dirty="0"/>
              <a:t> </a:t>
            </a:r>
            <a:r>
              <a:rPr lang="en-US" sz="2800" b="1" dirty="0"/>
              <a:t>is returned the way you found it or better.</a:t>
            </a:r>
          </a:p>
          <a:p>
            <a:endParaRPr lang="en-US" sz="2400" b="1" dirty="0"/>
          </a:p>
          <a:p>
            <a:endParaRPr lang="en-US" dirty="0"/>
          </a:p>
        </p:txBody>
      </p:sp>
      <p:pic>
        <p:nvPicPr>
          <p:cNvPr id="12" name="Picture 11">
            <a:extLst>
              <a:ext uri="{FF2B5EF4-FFF2-40B4-BE49-F238E27FC236}">
                <a16:creationId xmlns:a16="http://schemas.microsoft.com/office/drawing/2014/main" id="{A736BF8D-EC94-43A3-0B13-D238F68B523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333"/>
          <a:stretch>
            <a:fillRect/>
          </a:stretch>
        </p:blipFill>
        <p:spPr>
          <a:xfrm>
            <a:off x="8957650" y="2067657"/>
            <a:ext cx="2653158" cy="4158522"/>
          </a:xfrm>
          <a:prstGeom prst="rect">
            <a:avLst/>
          </a:prstGeom>
        </p:spPr>
      </p:pic>
    </p:spTree>
    <p:extLst>
      <p:ext uri="{BB962C8B-B14F-4D97-AF65-F5344CB8AC3E}">
        <p14:creationId xmlns:p14="http://schemas.microsoft.com/office/powerpoint/2010/main" val="47950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5043-FB4A-3219-3867-14FB9475E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4B031-A3B7-1730-0203-2971A8CC57A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61DEB51F-A250-A9E4-EBB2-3EDC438E6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89357E1-2D91-9AAE-E6BE-914CD0D3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1F1A4CB-BE30-777F-0B7B-98B50CBF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DC0BDA6-9FBF-2835-FD02-B3990C10B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250A99E-127F-9B11-B128-0F7F722AB4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Reflection</a:t>
            </a:r>
            <a:endParaRPr lang="en-US" sz="3600" dirty="0"/>
          </a:p>
        </p:txBody>
      </p:sp>
      <p:sp>
        <p:nvSpPr>
          <p:cNvPr id="10" name="Rectangle 9">
            <a:extLst>
              <a:ext uri="{FF2B5EF4-FFF2-40B4-BE49-F238E27FC236}">
                <a16:creationId xmlns:a16="http://schemas.microsoft.com/office/drawing/2014/main" id="{A6143904-C96F-9023-DA3D-13DEC9E1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92DB1CE-2125-7867-D678-5C23E6C96C4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71D4E84-BD1A-E488-02CA-EEF65656F914}"/>
              </a:ext>
            </a:extLst>
          </p:cNvPr>
          <p:cNvSpPr txBox="1"/>
          <p:nvPr/>
        </p:nvSpPr>
        <p:spPr>
          <a:xfrm>
            <a:off x="5053965" y="2414096"/>
            <a:ext cx="6691501" cy="1661993"/>
          </a:xfrm>
          <a:prstGeom prst="rect">
            <a:avLst/>
          </a:prstGeom>
          <a:noFill/>
        </p:spPr>
        <p:txBody>
          <a:bodyPr wrap="square" rtlCol="0">
            <a:spAutoFit/>
          </a:bodyPr>
          <a:lstStyle/>
          <a:p>
            <a:r>
              <a:rPr lang="en-US" sz="2800" b="1" dirty="0"/>
              <a:t>Write down one thing you learned and one action that you will take to support spirit-filled liturgies. </a:t>
            </a:r>
          </a:p>
          <a:p>
            <a:endParaRPr lang="en-US" dirty="0"/>
          </a:p>
        </p:txBody>
      </p:sp>
      <p:pic>
        <p:nvPicPr>
          <p:cNvPr id="3" name="Picture 2">
            <a:extLst>
              <a:ext uri="{FF2B5EF4-FFF2-40B4-BE49-F238E27FC236}">
                <a16:creationId xmlns:a16="http://schemas.microsoft.com/office/drawing/2014/main" id="{54B56909-F432-4012-DC1F-62F3C8805A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94" t="31123" r="10553" b="3"/>
          <a:stretch>
            <a:fillRect/>
          </a:stretch>
        </p:blipFill>
        <p:spPr>
          <a:xfrm>
            <a:off x="698559" y="2457828"/>
            <a:ext cx="4099184" cy="3117208"/>
          </a:xfrm>
          <a:prstGeom prst="rect">
            <a:avLst/>
          </a:prstGeom>
        </p:spPr>
      </p:pic>
    </p:spTree>
    <p:extLst>
      <p:ext uri="{BB962C8B-B14F-4D97-AF65-F5344CB8AC3E}">
        <p14:creationId xmlns:p14="http://schemas.microsoft.com/office/powerpoint/2010/main" val="3466938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BAEA-5E09-061A-18BC-832C67B6B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D7457-CCEA-087A-2D31-92FA67EFBB0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9ABAE4C-7A7A-15D6-2BFE-6DA508F9B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50C62C4C-B23E-B8A4-9356-C19E75E19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75E8FAC-385C-2D88-74ED-CDCF684FB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1DA38FD-2B61-6C5D-E393-661F1AC97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DF7F724-86A1-5C15-6E1A-EB37F39C72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Altar Server’s Prayer</a:t>
            </a:r>
            <a:endParaRPr lang="en-US" sz="3600" dirty="0"/>
          </a:p>
        </p:txBody>
      </p:sp>
      <p:sp>
        <p:nvSpPr>
          <p:cNvPr id="10" name="Rectangle 9">
            <a:extLst>
              <a:ext uri="{FF2B5EF4-FFF2-40B4-BE49-F238E27FC236}">
                <a16:creationId xmlns:a16="http://schemas.microsoft.com/office/drawing/2014/main" id="{78DE2341-E2DE-700B-ACEA-0F0CBCF91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5E9C960F-F928-4E73-E4B1-0D91C5EB2536}"/>
              </a:ext>
            </a:extLst>
          </p:cNvPr>
          <p:cNvSpPr txBox="1"/>
          <p:nvPr/>
        </p:nvSpPr>
        <p:spPr>
          <a:xfrm>
            <a:off x="3288323" y="1964353"/>
            <a:ext cx="8461301" cy="4893647"/>
          </a:xfrm>
          <a:prstGeom prst="rect">
            <a:avLst/>
          </a:prstGeom>
          <a:solidFill>
            <a:schemeClr val="bg1"/>
          </a:solidFill>
          <a:ln w="12700">
            <a:solidFill>
              <a:schemeClr val="accent6">
                <a:lumMod val="50000"/>
              </a:schemeClr>
            </a:solidFill>
          </a:ln>
        </p:spPr>
        <p:txBody>
          <a:bodyPr wrap="square">
            <a:spAutoFit/>
          </a:bodyPr>
          <a:lstStyle/>
          <a:p>
            <a:pPr algn="ctr"/>
            <a:r>
              <a:rPr lang="en-US" sz="2400" b="1" dirty="0"/>
              <a:t>Loving Father, Creator of the Universe,</a:t>
            </a:r>
          </a:p>
          <a:p>
            <a:pPr algn="ctr"/>
            <a:r>
              <a:rPr lang="en-US" sz="2400" b="1" dirty="0"/>
              <a:t>You call Your people to worship,</a:t>
            </a:r>
          </a:p>
          <a:p>
            <a:pPr algn="ctr"/>
            <a:r>
              <a:rPr lang="en-US" sz="2400" b="1" dirty="0"/>
              <a:t>to be with You and with one another at Mass.</a:t>
            </a:r>
          </a:p>
          <a:p>
            <a:pPr algn="ctr"/>
            <a:r>
              <a:rPr lang="en-US" sz="2400" b="1" dirty="0"/>
              <a:t>I thank You for having called me</a:t>
            </a:r>
          </a:p>
          <a:p>
            <a:pPr algn="ctr"/>
            <a:r>
              <a:rPr lang="en-US" sz="2400" b="1" dirty="0"/>
              <a:t>to assist others in their prayer to You.</a:t>
            </a:r>
          </a:p>
          <a:p>
            <a:pPr algn="ctr"/>
            <a:r>
              <a:rPr lang="en-US" sz="2400" b="1" dirty="0"/>
              <a:t>May I be worthy of the trust placed in me</a:t>
            </a:r>
          </a:p>
          <a:p>
            <a:pPr algn="ctr"/>
            <a:r>
              <a:rPr lang="en-US" sz="2400" b="1" dirty="0"/>
              <a:t>and through my example and service,</a:t>
            </a:r>
          </a:p>
          <a:p>
            <a:pPr algn="ctr"/>
            <a:r>
              <a:rPr lang="en-US" sz="2400" b="1" dirty="0"/>
              <a:t>bring others closer to You.</a:t>
            </a:r>
          </a:p>
          <a:p>
            <a:pPr algn="ctr"/>
            <a:r>
              <a:rPr lang="en-US" sz="2400" b="1" dirty="0"/>
              <a:t>I ask this in the Name of our Lord Jesus Christ,</a:t>
            </a:r>
          </a:p>
          <a:p>
            <a:pPr algn="ctr"/>
            <a:r>
              <a:rPr lang="en-US" sz="2400" b="1" dirty="0"/>
              <a:t>Who is Lord for ever and ever.  AMEN.</a:t>
            </a:r>
          </a:p>
          <a:p>
            <a:r>
              <a:rPr lang="en-US" dirty="0"/>
              <a:t> </a:t>
            </a:r>
          </a:p>
          <a:p>
            <a:r>
              <a:rPr lang="en-US" b="1" i="1" dirty="0"/>
              <a:t>St. John Berchmans</a:t>
            </a:r>
            <a:r>
              <a:rPr lang="en-US" i="1" dirty="0"/>
              <a:t>, patron of Altar Servers</a:t>
            </a:r>
            <a:r>
              <a:rPr lang="en-US" dirty="0"/>
              <a:t>, pray for me as I now undertake my ministry of serving at the Lord’s altar.</a:t>
            </a:r>
          </a:p>
          <a:p>
            <a:endParaRPr lang="en-US" dirty="0"/>
          </a:p>
        </p:txBody>
      </p:sp>
      <p:sp>
        <p:nvSpPr>
          <p:cNvPr id="15" name="Slide Number Placeholder 3">
            <a:extLst>
              <a:ext uri="{FF2B5EF4-FFF2-40B4-BE49-F238E27FC236}">
                <a16:creationId xmlns:a16="http://schemas.microsoft.com/office/drawing/2014/main" id="{91BAF5F3-1573-6B11-447F-6B9F64F6B651}"/>
              </a:ext>
            </a:extLst>
          </p:cNvPr>
          <p:cNvSpPr>
            <a:spLocks noGrp="1"/>
          </p:cNvSpPr>
          <p:nvPr>
            <p:ph type="sldNum" sz="quarter" idx="12"/>
          </p:nvPr>
        </p:nvSpPr>
        <p:spPr>
          <a:xfrm>
            <a:off x="4634102" y="7655117"/>
            <a:ext cx="5124867" cy="396988"/>
          </a:xfrm>
        </p:spPr>
        <p:txBody>
          <a:bodyPr/>
          <a:lstStyle/>
          <a:p>
            <a:r>
              <a:rPr lang="en-US" b="1" dirty="0"/>
              <a:t>Ad </a:t>
            </a:r>
            <a:r>
              <a:rPr lang="en-US" b="1" dirty="0" err="1"/>
              <a:t>Majorem</a:t>
            </a:r>
            <a:r>
              <a:rPr lang="en-US" b="1" dirty="0"/>
              <a:t> Dei </a:t>
            </a:r>
            <a:r>
              <a:rPr lang="en-US" b="1" dirty="0" err="1"/>
              <a:t>Gloriam</a:t>
            </a:r>
            <a:r>
              <a:rPr lang="en-US" b="1" dirty="0"/>
              <a:t> (“For the Greater Glory of God”)         - </a:t>
            </a:r>
            <a:fld id="{F98737DE-D279-4096-9AEB-FCC2E2B57921}" type="slidenum">
              <a:rPr lang="en-US" smtClean="0"/>
              <a:t>22</a:t>
            </a:fld>
            <a:r>
              <a:rPr lang="en-US" dirty="0"/>
              <a:t> -</a:t>
            </a:r>
          </a:p>
        </p:txBody>
      </p:sp>
      <p:sp>
        <p:nvSpPr>
          <p:cNvPr id="16" name="TextBox 15">
            <a:extLst>
              <a:ext uri="{FF2B5EF4-FFF2-40B4-BE49-F238E27FC236}">
                <a16:creationId xmlns:a16="http://schemas.microsoft.com/office/drawing/2014/main" id="{9D9F2BC8-CBF6-80C0-52F5-5652815E11C2}"/>
              </a:ext>
            </a:extLst>
          </p:cNvPr>
          <p:cNvSpPr txBox="1"/>
          <p:nvPr/>
        </p:nvSpPr>
        <p:spPr>
          <a:xfrm>
            <a:off x="345440" y="2072640"/>
            <a:ext cx="2942883" cy="4247317"/>
          </a:xfrm>
          <a:prstGeom prst="rect">
            <a:avLst/>
          </a:prstGeom>
          <a:solidFill>
            <a:schemeClr val="bg1"/>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DE42AD53-C7DA-92E2-FA52-D1EDB38181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211" y="2406202"/>
            <a:ext cx="2254421" cy="3709606"/>
          </a:xfrm>
          <a:prstGeom prst="rect">
            <a:avLst/>
          </a:prstGeom>
          <a:noFill/>
        </p:spPr>
      </p:pic>
    </p:spTree>
    <p:extLst>
      <p:ext uri="{BB962C8B-B14F-4D97-AF65-F5344CB8AC3E}">
        <p14:creationId xmlns:p14="http://schemas.microsoft.com/office/powerpoint/2010/main" val="2643512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2" name="Rectangle 5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4" name="Rectangle 5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58" name="Rectangle 57">
            <a:extLst>
              <a:ext uri="{FF2B5EF4-FFF2-40B4-BE49-F238E27FC236}">
                <a16:creationId xmlns:a16="http://schemas.microsoft.com/office/drawing/2014/main" id="{4738AFB9-C469-4992-ADFF-2E82E8DCD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60" name="Group 59">
            <a:extLst>
              <a:ext uri="{FF2B5EF4-FFF2-40B4-BE49-F238E27FC236}">
                <a16:creationId xmlns:a16="http://schemas.microsoft.com/office/drawing/2014/main" id="{B4B0B915-9AC5-4E4B-84C4-8B377E6878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1" name="Rectangle 60">
              <a:extLst>
                <a:ext uri="{FF2B5EF4-FFF2-40B4-BE49-F238E27FC236}">
                  <a16:creationId xmlns:a16="http://schemas.microsoft.com/office/drawing/2014/main" id="{388827FC-FEA8-43FF-B709-9696594A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2" name="Rectangle 61">
              <a:extLst>
                <a:ext uri="{FF2B5EF4-FFF2-40B4-BE49-F238E27FC236}">
                  <a16:creationId xmlns:a16="http://schemas.microsoft.com/office/drawing/2014/main" id="{C82A3A24-9A7A-4135-BB21-051DB62C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3" name="Rectangle 62">
              <a:extLst>
                <a:ext uri="{FF2B5EF4-FFF2-40B4-BE49-F238E27FC236}">
                  <a16:creationId xmlns:a16="http://schemas.microsoft.com/office/drawing/2014/main" id="{8AC290C3-45C0-4820-9036-CA1E9D9EC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5" name="Picture 4">
            <a:extLst>
              <a:ext uri="{FF2B5EF4-FFF2-40B4-BE49-F238E27FC236}">
                <a16:creationId xmlns:a16="http://schemas.microsoft.com/office/drawing/2014/main" id="{F785FC81-378C-2F2E-91B7-69D162AA3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49" y="744030"/>
            <a:ext cx="2225826" cy="14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5E9849A-DA08-342C-1A3D-59777887F42D}"/>
              </a:ext>
            </a:extLst>
          </p:cNvPr>
          <p:cNvSpPr txBox="1"/>
          <p:nvPr/>
        </p:nvSpPr>
        <p:spPr>
          <a:xfrm>
            <a:off x="7427195" y="884725"/>
            <a:ext cx="4497281" cy="5355312"/>
          </a:xfrm>
          <a:prstGeom prst="rect">
            <a:avLst/>
          </a:prstGeom>
          <a:noFill/>
        </p:spPr>
        <p:txBody>
          <a:bodyPr wrap="square" rtlCol="0">
            <a:spAutoFit/>
          </a:bodyPr>
          <a:lstStyle/>
          <a:p>
            <a:pPr marL="342900" indent="-342900">
              <a:lnSpc>
                <a:spcPct val="150000"/>
              </a:lnSpc>
              <a:buFont typeface="+mj-lt"/>
              <a:buAutoNum type="arabicPeriod"/>
            </a:pPr>
            <a:r>
              <a:rPr lang="en-US" b="1" dirty="0">
                <a:latin typeface="Comic Sans MS" panose="030F0702030302020204" pitchFamily="66" charset="0"/>
              </a:rPr>
              <a:t>Roman Missal</a:t>
            </a:r>
          </a:p>
          <a:p>
            <a:pPr marL="342900" indent="-342900">
              <a:lnSpc>
                <a:spcPct val="150000"/>
              </a:lnSpc>
              <a:buFont typeface="+mj-lt"/>
              <a:buAutoNum type="arabicPeriod"/>
            </a:pPr>
            <a:r>
              <a:rPr lang="en-US" b="1" dirty="0">
                <a:latin typeface="Comic Sans MS" panose="030F0702030302020204" pitchFamily="66" charset="0"/>
              </a:rPr>
              <a:t>Presider’s Chalice</a:t>
            </a:r>
          </a:p>
          <a:p>
            <a:pPr marL="342900" indent="-342900">
              <a:lnSpc>
                <a:spcPct val="150000"/>
              </a:lnSpc>
              <a:buFont typeface="+mj-lt"/>
              <a:buAutoNum type="arabicPeriod"/>
            </a:pPr>
            <a:r>
              <a:rPr lang="en-US" b="1" dirty="0">
                <a:latin typeface="Comic Sans MS" panose="030F0702030302020204" pitchFamily="66" charset="0"/>
              </a:rPr>
              <a:t>Communion Cups &amp; Bowls</a:t>
            </a:r>
          </a:p>
          <a:p>
            <a:pPr marL="342900" indent="-342900">
              <a:lnSpc>
                <a:spcPct val="150000"/>
              </a:lnSpc>
              <a:buFont typeface="+mj-lt"/>
              <a:buAutoNum type="arabicPeriod"/>
            </a:pPr>
            <a:r>
              <a:rPr lang="en-US" b="1" dirty="0">
                <a:latin typeface="Comic Sans MS" panose="030F0702030302020204" pitchFamily="66" charset="0"/>
              </a:rPr>
              <a:t>Water basin &amp; towel Water cruet</a:t>
            </a:r>
          </a:p>
          <a:p>
            <a:pPr marL="342900" indent="-342900">
              <a:lnSpc>
                <a:spcPct val="150000"/>
              </a:lnSpc>
              <a:buFont typeface="+mj-lt"/>
              <a:buAutoNum type="arabicPeriod"/>
            </a:pPr>
            <a:r>
              <a:rPr lang="en-US" b="1" dirty="0">
                <a:latin typeface="Comic Sans MS" panose="030F0702030302020204" pitchFamily="66" charset="0"/>
              </a:rPr>
              <a:t>Gospel</a:t>
            </a:r>
          </a:p>
          <a:p>
            <a:pPr marL="342900" indent="-342900">
              <a:lnSpc>
                <a:spcPct val="150000"/>
              </a:lnSpc>
              <a:buFont typeface="+mj-lt"/>
              <a:buAutoNum type="arabicPeriod"/>
            </a:pPr>
            <a:r>
              <a:rPr lang="en-US" b="1" dirty="0">
                <a:latin typeface="Comic Sans MS" panose="030F0702030302020204" pitchFamily="66" charset="0"/>
              </a:rPr>
              <a:t>Alb</a:t>
            </a:r>
          </a:p>
          <a:p>
            <a:pPr marL="342900" indent="-342900">
              <a:lnSpc>
                <a:spcPct val="150000"/>
              </a:lnSpc>
              <a:buFont typeface="+mj-lt"/>
              <a:buAutoNum type="arabicPeriod"/>
            </a:pPr>
            <a:r>
              <a:rPr lang="en-US" b="1" dirty="0">
                <a:latin typeface="Comic Sans MS" panose="030F0702030302020204" pitchFamily="66" charset="0"/>
              </a:rPr>
              <a:t>Presider’s Binder</a:t>
            </a:r>
          </a:p>
          <a:p>
            <a:pPr marL="342900" indent="-342900">
              <a:lnSpc>
                <a:spcPct val="150000"/>
              </a:lnSpc>
              <a:buFont typeface="+mj-lt"/>
              <a:buAutoNum type="arabicPeriod"/>
            </a:pPr>
            <a:r>
              <a:rPr lang="en-US" b="1" dirty="0">
                <a:latin typeface="Comic Sans MS" panose="030F0702030302020204" pitchFamily="66" charset="0"/>
              </a:rPr>
              <a:t>Ambo</a:t>
            </a:r>
          </a:p>
          <a:p>
            <a:pPr marL="342900" indent="-342900">
              <a:lnSpc>
                <a:spcPct val="150000"/>
              </a:lnSpc>
              <a:buFont typeface="+mj-lt"/>
              <a:buAutoNum type="arabicPeriod"/>
            </a:pPr>
            <a:r>
              <a:rPr lang="en-US" b="1" dirty="0">
                <a:latin typeface="Comic Sans MS" panose="030F0702030302020204" pitchFamily="66" charset="0"/>
              </a:rPr>
              <a:t>Cincture</a:t>
            </a:r>
          </a:p>
          <a:p>
            <a:pPr marL="342900" indent="-342900">
              <a:lnSpc>
                <a:spcPct val="150000"/>
              </a:lnSpc>
              <a:buFont typeface="+mj-lt"/>
              <a:buAutoNum type="arabicPeriod"/>
            </a:pPr>
            <a:r>
              <a:rPr lang="en-US" b="1" dirty="0">
                <a:latin typeface="Comic Sans MS" panose="030F0702030302020204" pitchFamily="66" charset="0"/>
              </a:rPr>
              <a:t>Glass bowl &amp; Aspergillum        (for holy water)</a:t>
            </a:r>
          </a:p>
          <a:p>
            <a:pPr marL="342900" indent="-342900">
              <a:lnSpc>
                <a:spcPct val="150000"/>
              </a:lnSpc>
              <a:buFont typeface="+mj-lt"/>
              <a:buAutoNum type="arabicPeriod"/>
            </a:pPr>
            <a:r>
              <a:rPr lang="en-US" b="1" dirty="0">
                <a:latin typeface="Comic Sans MS" panose="030F0702030302020204" pitchFamily="66" charset="0"/>
              </a:rPr>
              <a:t>Purificator</a:t>
            </a:r>
          </a:p>
          <a:p>
            <a:pPr marL="342900" indent="-342900">
              <a:buFont typeface="+mj-lt"/>
              <a:buAutoNum type="arabicPeriod"/>
            </a:pPr>
            <a:r>
              <a:rPr lang="en-US" b="1" dirty="0">
                <a:latin typeface="Comic Sans MS" panose="030F0702030302020204" pitchFamily="66" charset="0"/>
              </a:rPr>
              <a:t>Corporal</a:t>
            </a:r>
          </a:p>
        </p:txBody>
      </p:sp>
      <p:pic>
        <p:nvPicPr>
          <p:cNvPr id="8" name="Picture 3">
            <a:extLst>
              <a:ext uri="{FF2B5EF4-FFF2-40B4-BE49-F238E27FC236}">
                <a16:creationId xmlns:a16="http://schemas.microsoft.com/office/drawing/2014/main" id="{C9A9F61B-2D2A-902F-C1CC-62C658572D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372" y="692942"/>
            <a:ext cx="1556364" cy="14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472F0FEF-EC5A-A047-D83F-630D25277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714" y="698519"/>
            <a:ext cx="2103466" cy="149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0AC4CDF8-A63E-6BDE-7EF6-1668EC96E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05" y="2309201"/>
            <a:ext cx="1295198" cy="149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FE6F32A5-EC10-EFD5-D635-BD835A3193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966" y="2309201"/>
            <a:ext cx="831396"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a:extLst>
              <a:ext uri="{FF2B5EF4-FFF2-40B4-BE49-F238E27FC236}">
                <a16:creationId xmlns:a16="http://schemas.microsoft.com/office/drawing/2014/main" id="{56179346-7288-A000-465E-4656F1A546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5066" y="2309201"/>
            <a:ext cx="1485900"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41EC0627-A3AF-13DA-5E33-B10EA2845A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6302" y="2309201"/>
            <a:ext cx="1387264" cy="1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56B05ACC-70E6-52A2-A162-18660E48C3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8750" y="5366266"/>
            <a:ext cx="2058141" cy="137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A1605C3C-83D6-189C-5392-2E8508D677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6302" y="5332830"/>
            <a:ext cx="1386122" cy="140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E2F8104F-A13B-F96D-2000-9F0DF559D673}"/>
              </a:ext>
            </a:extLst>
          </p:cNvPr>
          <p:cNvPicPr>
            <a:picLocks noChangeAspect="1"/>
          </p:cNvPicPr>
          <p:nvPr/>
        </p:nvPicPr>
        <p:blipFill>
          <a:blip r:embed="rId12"/>
          <a:stretch>
            <a:fillRect/>
          </a:stretch>
        </p:blipFill>
        <p:spPr>
          <a:xfrm>
            <a:off x="775869" y="5332829"/>
            <a:ext cx="1872387" cy="1404290"/>
          </a:xfrm>
          <a:prstGeom prst="rect">
            <a:avLst/>
          </a:prstGeom>
        </p:spPr>
      </p:pic>
      <p:pic>
        <p:nvPicPr>
          <p:cNvPr id="20" name="Picture 19">
            <a:extLst>
              <a:ext uri="{FF2B5EF4-FFF2-40B4-BE49-F238E27FC236}">
                <a16:creationId xmlns:a16="http://schemas.microsoft.com/office/drawing/2014/main" id="{324A5571-1288-97C0-6C78-79A8D7965F5C}"/>
              </a:ext>
            </a:extLst>
          </p:cNvPr>
          <p:cNvPicPr>
            <a:picLocks noChangeAspect="1"/>
          </p:cNvPicPr>
          <p:nvPr/>
        </p:nvPicPr>
        <p:blipFill>
          <a:blip r:embed="rId13"/>
          <a:stretch>
            <a:fillRect/>
          </a:stretch>
        </p:blipFill>
        <p:spPr>
          <a:xfrm>
            <a:off x="6164477" y="4064019"/>
            <a:ext cx="939703" cy="1159869"/>
          </a:xfrm>
          <a:prstGeom prst="rect">
            <a:avLst/>
          </a:prstGeom>
        </p:spPr>
      </p:pic>
      <p:pic>
        <p:nvPicPr>
          <p:cNvPr id="22" name="Picture 5">
            <a:extLst>
              <a:ext uri="{FF2B5EF4-FFF2-40B4-BE49-F238E27FC236}">
                <a16:creationId xmlns:a16="http://schemas.microsoft.com/office/drawing/2014/main" id="{CF4CDCCB-1BFD-BDFC-9660-DA5780F46A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19" y="3836724"/>
            <a:ext cx="14192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B1C54043-D200-5E5E-5FC7-0F18205CBC23}"/>
              </a:ext>
            </a:extLst>
          </p:cNvPr>
          <p:cNvSpPr txBox="1"/>
          <p:nvPr/>
        </p:nvSpPr>
        <p:spPr>
          <a:xfrm>
            <a:off x="295855" y="839724"/>
            <a:ext cx="288862" cy="369332"/>
          </a:xfrm>
          <a:prstGeom prst="rect">
            <a:avLst/>
          </a:prstGeom>
          <a:noFill/>
        </p:spPr>
        <p:txBody>
          <a:bodyPr wrap="none" rtlCol="0">
            <a:spAutoFit/>
          </a:bodyPr>
          <a:lstStyle/>
          <a:p>
            <a:r>
              <a:rPr lang="en-US" dirty="0">
                <a:latin typeface="Comic Sans MS" panose="030F0702030302020204" pitchFamily="66" charset="0"/>
              </a:rPr>
              <a:t>1</a:t>
            </a:r>
          </a:p>
        </p:txBody>
      </p:sp>
      <p:sp>
        <p:nvSpPr>
          <p:cNvPr id="24" name="TextBox 23">
            <a:extLst>
              <a:ext uri="{FF2B5EF4-FFF2-40B4-BE49-F238E27FC236}">
                <a16:creationId xmlns:a16="http://schemas.microsoft.com/office/drawing/2014/main" id="{1A35CE8A-9993-A42D-BBBB-8DF63912C724}"/>
              </a:ext>
            </a:extLst>
          </p:cNvPr>
          <p:cNvSpPr txBox="1"/>
          <p:nvPr/>
        </p:nvSpPr>
        <p:spPr>
          <a:xfrm>
            <a:off x="253253" y="5362342"/>
            <a:ext cx="429926" cy="369332"/>
          </a:xfrm>
          <a:prstGeom prst="rect">
            <a:avLst/>
          </a:prstGeom>
          <a:noFill/>
        </p:spPr>
        <p:txBody>
          <a:bodyPr wrap="none" rtlCol="0">
            <a:spAutoFit/>
          </a:bodyPr>
          <a:lstStyle/>
          <a:p>
            <a:r>
              <a:rPr lang="en-US" dirty="0">
                <a:latin typeface="Comic Sans MS" panose="030F0702030302020204" pitchFamily="66" charset="0"/>
              </a:rPr>
              <a:t>10</a:t>
            </a:r>
          </a:p>
        </p:txBody>
      </p:sp>
      <p:sp>
        <p:nvSpPr>
          <p:cNvPr id="25" name="TextBox 24">
            <a:extLst>
              <a:ext uri="{FF2B5EF4-FFF2-40B4-BE49-F238E27FC236}">
                <a16:creationId xmlns:a16="http://schemas.microsoft.com/office/drawing/2014/main" id="{8B5C213E-2CE7-6C29-201D-30B5CF1B86B2}"/>
              </a:ext>
            </a:extLst>
          </p:cNvPr>
          <p:cNvSpPr txBox="1"/>
          <p:nvPr/>
        </p:nvSpPr>
        <p:spPr>
          <a:xfrm>
            <a:off x="329475" y="3976738"/>
            <a:ext cx="325730" cy="369332"/>
          </a:xfrm>
          <a:prstGeom prst="rect">
            <a:avLst/>
          </a:prstGeom>
          <a:noFill/>
        </p:spPr>
        <p:txBody>
          <a:bodyPr wrap="none" rtlCol="0">
            <a:spAutoFit/>
          </a:bodyPr>
          <a:lstStyle/>
          <a:p>
            <a:r>
              <a:rPr lang="en-US" dirty="0">
                <a:latin typeface="Comic Sans MS" panose="030F0702030302020204" pitchFamily="66" charset="0"/>
              </a:rPr>
              <a:t>5</a:t>
            </a:r>
          </a:p>
        </p:txBody>
      </p:sp>
      <p:sp>
        <p:nvSpPr>
          <p:cNvPr id="26" name="TextBox 25">
            <a:extLst>
              <a:ext uri="{FF2B5EF4-FFF2-40B4-BE49-F238E27FC236}">
                <a16:creationId xmlns:a16="http://schemas.microsoft.com/office/drawing/2014/main" id="{AB5B002B-DBE9-EACD-152E-37905F71A5A4}"/>
              </a:ext>
            </a:extLst>
          </p:cNvPr>
          <p:cNvSpPr txBox="1"/>
          <p:nvPr/>
        </p:nvSpPr>
        <p:spPr>
          <a:xfrm>
            <a:off x="290514" y="2418112"/>
            <a:ext cx="325730" cy="369332"/>
          </a:xfrm>
          <a:prstGeom prst="rect">
            <a:avLst/>
          </a:prstGeom>
          <a:noFill/>
        </p:spPr>
        <p:txBody>
          <a:bodyPr wrap="none" rtlCol="0">
            <a:spAutoFit/>
          </a:bodyPr>
          <a:lstStyle/>
          <a:p>
            <a:r>
              <a:rPr lang="en-US" dirty="0">
                <a:latin typeface="Comic Sans MS" panose="030F0702030302020204" pitchFamily="66" charset="0"/>
              </a:rPr>
              <a:t>4</a:t>
            </a:r>
          </a:p>
        </p:txBody>
      </p:sp>
      <p:sp>
        <p:nvSpPr>
          <p:cNvPr id="28" name="TextBox 27">
            <a:extLst>
              <a:ext uri="{FF2B5EF4-FFF2-40B4-BE49-F238E27FC236}">
                <a16:creationId xmlns:a16="http://schemas.microsoft.com/office/drawing/2014/main" id="{3B542D58-A97C-41A2-DA20-B7D692BE9350}"/>
              </a:ext>
            </a:extLst>
          </p:cNvPr>
          <p:cNvSpPr txBox="1"/>
          <p:nvPr/>
        </p:nvSpPr>
        <p:spPr>
          <a:xfrm>
            <a:off x="4563261" y="839724"/>
            <a:ext cx="325730" cy="369332"/>
          </a:xfrm>
          <a:prstGeom prst="rect">
            <a:avLst/>
          </a:prstGeom>
          <a:noFill/>
        </p:spPr>
        <p:txBody>
          <a:bodyPr wrap="none" rtlCol="0">
            <a:spAutoFit/>
          </a:bodyPr>
          <a:lstStyle/>
          <a:p>
            <a:r>
              <a:rPr lang="en-US" dirty="0">
                <a:latin typeface="Comic Sans MS" panose="030F0702030302020204" pitchFamily="66" charset="0"/>
              </a:rPr>
              <a:t>3</a:t>
            </a:r>
          </a:p>
        </p:txBody>
      </p:sp>
      <p:sp>
        <p:nvSpPr>
          <p:cNvPr id="29" name="TextBox 28">
            <a:extLst>
              <a:ext uri="{FF2B5EF4-FFF2-40B4-BE49-F238E27FC236}">
                <a16:creationId xmlns:a16="http://schemas.microsoft.com/office/drawing/2014/main" id="{E265C526-AE72-26CC-5BBF-53869ED8559B}"/>
              </a:ext>
            </a:extLst>
          </p:cNvPr>
          <p:cNvSpPr txBox="1"/>
          <p:nvPr/>
        </p:nvSpPr>
        <p:spPr>
          <a:xfrm>
            <a:off x="2703920" y="826705"/>
            <a:ext cx="325730" cy="369332"/>
          </a:xfrm>
          <a:prstGeom prst="rect">
            <a:avLst/>
          </a:prstGeom>
          <a:noFill/>
        </p:spPr>
        <p:txBody>
          <a:bodyPr wrap="none" rtlCol="0">
            <a:spAutoFit/>
          </a:bodyPr>
          <a:lstStyle/>
          <a:p>
            <a:r>
              <a:rPr lang="en-US" dirty="0">
                <a:latin typeface="Comic Sans MS" panose="030F0702030302020204" pitchFamily="66" charset="0"/>
              </a:rPr>
              <a:t>2</a:t>
            </a:r>
          </a:p>
        </p:txBody>
      </p:sp>
      <p:sp>
        <p:nvSpPr>
          <p:cNvPr id="31" name="TextBox 30">
            <a:extLst>
              <a:ext uri="{FF2B5EF4-FFF2-40B4-BE49-F238E27FC236}">
                <a16:creationId xmlns:a16="http://schemas.microsoft.com/office/drawing/2014/main" id="{49FAE8AF-344A-0F09-4EB4-F8139BF8F35E}"/>
              </a:ext>
            </a:extLst>
          </p:cNvPr>
          <p:cNvSpPr txBox="1"/>
          <p:nvPr/>
        </p:nvSpPr>
        <p:spPr>
          <a:xfrm>
            <a:off x="5372668" y="2492784"/>
            <a:ext cx="325730" cy="369332"/>
          </a:xfrm>
          <a:prstGeom prst="rect">
            <a:avLst/>
          </a:prstGeom>
          <a:noFill/>
        </p:spPr>
        <p:txBody>
          <a:bodyPr wrap="none" rtlCol="0">
            <a:spAutoFit/>
          </a:bodyPr>
          <a:lstStyle/>
          <a:p>
            <a:r>
              <a:rPr lang="en-US" dirty="0">
                <a:latin typeface="Comic Sans MS" panose="030F0702030302020204" pitchFamily="66" charset="0"/>
              </a:rPr>
              <a:t>8</a:t>
            </a:r>
          </a:p>
        </p:txBody>
      </p:sp>
      <p:sp>
        <p:nvSpPr>
          <p:cNvPr id="32" name="TextBox 31">
            <a:extLst>
              <a:ext uri="{FF2B5EF4-FFF2-40B4-BE49-F238E27FC236}">
                <a16:creationId xmlns:a16="http://schemas.microsoft.com/office/drawing/2014/main" id="{D5E2A5E1-2F3C-EC25-B8A5-C6D8E3259CE7}"/>
              </a:ext>
            </a:extLst>
          </p:cNvPr>
          <p:cNvSpPr txBox="1"/>
          <p:nvPr/>
        </p:nvSpPr>
        <p:spPr>
          <a:xfrm>
            <a:off x="3556867" y="2492022"/>
            <a:ext cx="325730" cy="369332"/>
          </a:xfrm>
          <a:prstGeom prst="rect">
            <a:avLst/>
          </a:prstGeom>
          <a:noFill/>
        </p:spPr>
        <p:txBody>
          <a:bodyPr wrap="none" rtlCol="0">
            <a:spAutoFit/>
          </a:bodyPr>
          <a:lstStyle/>
          <a:p>
            <a:r>
              <a:rPr lang="en-US" dirty="0">
                <a:latin typeface="Comic Sans MS" panose="030F0702030302020204" pitchFamily="66" charset="0"/>
              </a:rPr>
              <a:t>7</a:t>
            </a:r>
          </a:p>
        </p:txBody>
      </p:sp>
      <p:sp>
        <p:nvSpPr>
          <p:cNvPr id="33" name="TextBox 32">
            <a:extLst>
              <a:ext uri="{FF2B5EF4-FFF2-40B4-BE49-F238E27FC236}">
                <a16:creationId xmlns:a16="http://schemas.microsoft.com/office/drawing/2014/main" id="{A38E4A48-3906-7C8D-3D23-EB47B2946FD8}"/>
              </a:ext>
            </a:extLst>
          </p:cNvPr>
          <p:cNvSpPr txBox="1"/>
          <p:nvPr/>
        </p:nvSpPr>
        <p:spPr>
          <a:xfrm>
            <a:off x="2206703" y="2438631"/>
            <a:ext cx="325730" cy="369332"/>
          </a:xfrm>
          <a:prstGeom prst="rect">
            <a:avLst/>
          </a:prstGeom>
          <a:noFill/>
        </p:spPr>
        <p:txBody>
          <a:bodyPr wrap="none" rtlCol="0">
            <a:spAutoFit/>
          </a:bodyPr>
          <a:lstStyle/>
          <a:p>
            <a:r>
              <a:rPr lang="en-US" dirty="0">
                <a:latin typeface="Comic Sans MS" panose="030F0702030302020204" pitchFamily="66" charset="0"/>
              </a:rPr>
              <a:t>6</a:t>
            </a:r>
          </a:p>
        </p:txBody>
      </p:sp>
      <p:sp>
        <p:nvSpPr>
          <p:cNvPr id="34" name="TextBox 33">
            <a:extLst>
              <a:ext uri="{FF2B5EF4-FFF2-40B4-BE49-F238E27FC236}">
                <a16:creationId xmlns:a16="http://schemas.microsoft.com/office/drawing/2014/main" id="{D4C106F9-A402-F700-4785-B22792555CE0}"/>
              </a:ext>
            </a:extLst>
          </p:cNvPr>
          <p:cNvSpPr txBox="1"/>
          <p:nvPr/>
        </p:nvSpPr>
        <p:spPr>
          <a:xfrm>
            <a:off x="5251863" y="5500131"/>
            <a:ext cx="429926" cy="369332"/>
          </a:xfrm>
          <a:prstGeom prst="rect">
            <a:avLst/>
          </a:prstGeom>
          <a:noFill/>
        </p:spPr>
        <p:txBody>
          <a:bodyPr wrap="none" rtlCol="0">
            <a:spAutoFit/>
          </a:bodyPr>
          <a:lstStyle/>
          <a:p>
            <a:r>
              <a:rPr lang="en-US" dirty="0">
                <a:latin typeface="Comic Sans MS" panose="030F0702030302020204" pitchFamily="66" charset="0"/>
              </a:rPr>
              <a:t>12</a:t>
            </a:r>
          </a:p>
        </p:txBody>
      </p:sp>
      <p:sp>
        <p:nvSpPr>
          <p:cNvPr id="35" name="TextBox 34">
            <a:extLst>
              <a:ext uri="{FF2B5EF4-FFF2-40B4-BE49-F238E27FC236}">
                <a16:creationId xmlns:a16="http://schemas.microsoft.com/office/drawing/2014/main" id="{BBF563DB-D8EA-B38C-7389-47B07CF10E51}"/>
              </a:ext>
            </a:extLst>
          </p:cNvPr>
          <p:cNvSpPr txBox="1"/>
          <p:nvPr/>
        </p:nvSpPr>
        <p:spPr>
          <a:xfrm>
            <a:off x="2624699" y="5463294"/>
            <a:ext cx="393056" cy="369332"/>
          </a:xfrm>
          <a:prstGeom prst="rect">
            <a:avLst/>
          </a:prstGeom>
          <a:noFill/>
        </p:spPr>
        <p:txBody>
          <a:bodyPr wrap="none" rtlCol="0">
            <a:spAutoFit/>
          </a:bodyPr>
          <a:lstStyle/>
          <a:p>
            <a:r>
              <a:rPr lang="en-US" dirty="0">
                <a:latin typeface="Comic Sans MS" panose="030F0702030302020204" pitchFamily="66" charset="0"/>
              </a:rPr>
              <a:t>11</a:t>
            </a:r>
          </a:p>
        </p:txBody>
      </p:sp>
      <p:sp>
        <p:nvSpPr>
          <p:cNvPr id="36" name="TextBox 35">
            <a:extLst>
              <a:ext uri="{FF2B5EF4-FFF2-40B4-BE49-F238E27FC236}">
                <a16:creationId xmlns:a16="http://schemas.microsoft.com/office/drawing/2014/main" id="{F39E35B5-EDF4-16EB-3AAD-454F1F7F72F8}"/>
              </a:ext>
            </a:extLst>
          </p:cNvPr>
          <p:cNvSpPr txBox="1"/>
          <p:nvPr/>
        </p:nvSpPr>
        <p:spPr>
          <a:xfrm>
            <a:off x="5443865" y="4116697"/>
            <a:ext cx="325730" cy="369332"/>
          </a:xfrm>
          <a:prstGeom prst="rect">
            <a:avLst/>
          </a:prstGeom>
          <a:noFill/>
        </p:spPr>
        <p:txBody>
          <a:bodyPr wrap="none" rtlCol="0">
            <a:spAutoFit/>
          </a:bodyPr>
          <a:lstStyle/>
          <a:p>
            <a:r>
              <a:rPr lang="en-US" dirty="0">
                <a:latin typeface="Comic Sans MS" panose="030F0702030302020204" pitchFamily="66" charset="0"/>
              </a:rPr>
              <a:t>9</a:t>
            </a:r>
          </a:p>
        </p:txBody>
      </p:sp>
      <p:sp>
        <p:nvSpPr>
          <p:cNvPr id="37" name="Right Arrow 30">
            <a:extLst>
              <a:ext uri="{FF2B5EF4-FFF2-40B4-BE49-F238E27FC236}">
                <a16:creationId xmlns:a16="http://schemas.microsoft.com/office/drawing/2014/main" id="{1A530DD7-0EE9-8437-75BE-F73F4BBC983C}"/>
              </a:ext>
            </a:extLst>
          </p:cNvPr>
          <p:cNvSpPr/>
          <p:nvPr/>
        </p:nvSpPr>
        <p:spPr>
          <a:xfrm>
            <a:off x="5813832" y="4362587"/>
            <a:ext cx="453493" cy="170260"/>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0">
            <a:extLst>
              <a:ext uri="{FF2B5EF4-FFF2-40B4-BE49-F238E27FC236}">
                <a16:creationId xmlns:a16="http://schemas.microsoft.com/office/drawing/2014/main" id="{8A66D47C-42C4-AB92-9E83-B7CA61229A03}"/>
              </a:ext>
            </a:extLst>
          </p:cNvPr>
          <p:cNvSpPr/>
          <p:nvPr/>
        </p:nvSpPr>
        <p:spPr>
          <a:xfrm>
            <a:off x="565143" y="5786730"/>
            <a:ext cx="453493" cy="231545"/>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0">
            <a:extLst>
              <a:ext uri="{FF2B5EF4-FFF2-40B4-BE49-F238E27FC236}">
                <a16:creationId xmlns:a16="http://schemas.microsoft.com/office/drawing/2014/main" id="{EFFC2C4D-981A-C344-001A-74F6CD6C2EE3}"/>
              </a:ext>
            </a:extLst>
          </p:cNvPr>
          <p:cNvSpPr/>
          <p:nvPr/>
        </p:nvSpPr>
        <p:spPr>
          <a:xfrm>
            <a:off x="1611706" y="5362342"/>
            <a:ext cx="453493" cy="184666"/>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9681868-A022-9E22-1BAD-B11B0E610AFE}"/>
              </a:ext>
            </a:extLst>
          </p:cNvPr>
          <p:cNvSpPr txBox="1"/>
          <p:nvPr/>
        </p:nvSpPr>
        <p:spPr>
          <a:xfrm>
            <a:off x="-2510" y="79859"/>
            <a:ext cx="12192000" cy="523220"/>
          </a:xfrm>
          <a:prstGeom prst="rect">
            <a:avLst/>
          </a:prstGeom>
          <a:solidFill>
            <a:srgbClr val="356557"/>
          </a:solidFill>
        </p:spPr>
        <p:txBody>
          <a:bodyPr wrap="square" rtlCol="0">
            <a:spAutoFit/>
          </a:bodyPr>
          <a:lstStyle/>
          <a:p>
            <a:pPr algn="ctr"/>
            <a:r>
              <a:rPr lang="en-US" sz="2800" b="1" dirty="0">
                <a:solidFill>
                  <a:schemeClr val="bg1"/>
                </a:solidFill>
              </a:rPr>
              <a:t>Items and Vessels Used During Mass</a:t>
            </a:r>
          </a:p>
        </p:txBody>
      </p:sp>
      <p:cxnSp>
        <p:nvCxnSpPr>
          <p:cNvPr id="13" name="Straight Connector 12"/>
          <p:cNvCxnSpPr/>
          <p:nvPr/>
        </p:nvCxnSpPr>
        <p:spPr>
          <a:xfrm flipH="1">
            <a:off x="7297093" y="708264"/>
            <a:ext cx="9054" cy="61497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5143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a:t>Activity</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1457736"/>
          </a:xfrm>
          <a:solidFill>
            <a:schemeClr val="bg1"/>
          </a:solidFill>
        </p:spPr>
        <p:txBody>
          <a:bodyPr>
            <a:noAutofit/>
          </a:bodyPr>
          <a:lstStyle/>
          <a:p>
            <a:pPr marL="0" indent="0">
              <a:buNone/>
            </a:pPr>
            <a:r>
              <a:rPr lang="en-US" sz="3600" b="1" dirty="0">
                <a:solidFill>
                  <a:schemeClr val="tx1"/>
                </a:solidFill>
              </a:rPr>
              <a:t>Share one part of the Mass that nourishes your faith? </a:t>
            </a: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35000"/>
          </a:blip>
          <a:srcRect t="23391" r="909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600730" y="2246272"/>
            <a:ext cx="10990540" cy="2365456"/>
          </a:xfrm>
        </p:spPr>
        <p:txBody>
          <a:bodyPr vert="horz" lIns="91440" tIns="45720" rIns="91440" bIns="45720" rtlCol="0" anchor="b">
            <a:noAutofit/>
          </a:bodyPr>
          <a:lstStyle/>
          <a:p>
            <a:pPr algn="ctr">
              <a:lnSpc>
                <a:spcPct val="90000"/>
              </a:lnSpc>
            </a:pPr>
            <a:r>
              <a:rPr lang="en-US" cap="none" dirty="0">
                <a:solidFill>
                  <a:schemeClr val="tx1"/>
                </a:solidFill>
              </a:rPr>
              <a:t>Liturgical renewal is a diocesan effort to deepen spiritual renewal by helping our people more fully, consciously, and actively participate in the Mass—the source and summit of our life together.</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a:solidFill>
                  <a:srgbClr val="E5AC4F"/>
                </a:solidFill>
              </a:rPr>
              <a:t>Why Liturgical Renewal — in one sentence</a:t>
            </a:r>
          </a:p>
        </p:txBody>
      </p:sp>
    </p:spTree>
    <p:extLst>
      <p:ext uri="{BB962C8B-B14F-4D97-AF65-F5344CB8AC3E}">
        <p14:creationId xmlns:p14="http://schemas.microsoft.com/office/powerpoint/2010/main" val="206774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8561" r="9091" b="47305"/>
          <a:stretch>
            <a:fill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93724" y="618067"/>
            <a:ext cx="3412067" cy="1041977"/>
          </a:xfrm>
          <a:solidFill>
            <a:srgbClr val="356557"/>
          </a:solidFill>
        </p:spPr>
        <p:txBody>
          <a:bodyPr vert="horz" lIns="91440" tIns="45720" rIns="91440" bIns="45720" rtlCol="0" anchor="ctr">
            <a:normAutofit fontScale="90000"/>
          </a:bodyPr>
          <a:lstStyle/>
          <a:p>
            <a:r>
              <a:rPr lang="en-US" sz="3200" dirty="0"/>
              <a:t>Spiritual and Pastoral Frames</a:t>
            </a:r>
          </a:p>
        </p:txBody>
      </p:sp>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8068" y="1884476"/>
            <a:ext cx="3914303" cy="4507856"/>
          </a:xfrm>
          <a:solidFill>
            <a:srgbClr val="356557"/>
          </a:solidFill>
        </p:spPr>
        <p:txBody>
          <a:bodyPr>
            <a:noAutofit/>
          </a:bodyPr>
          <a:lstStyle/>
          <a:p>
            <a:pPr marL="0" indent="0">
              <a:spcBef>
                <a:spcPts val="2500"/>
              </a:spcBef>
              <a:buNone/>
            </a:pPr>
            <a:r>
              <a:rPr lang="en-US" sz="2400" dirty="0">
                <a:solidFill>
                  <a:schemeClr val="bg1"/>
                </a:solidFill>
              </a:rPr>
              <a:t>EUCHARIST – The Eucharist as the “source and summit” </a:t>
            </a:r>
            <a:br>
              <a:rPr lang="en-US" sz="2400" dirty="0">
                <a:solidFill>
                  <a:schemeClr val="bg1"/>
                </a:solidFill>
              </a:rPr>
            </a:br>
            <a:r>
              <a:rPr lang="en-US" sz="2400" dirty="0">
                <a:solidFill>
                  <a:schemeClr val="bg1"/>
                </a:solidFill>
              </a:rPr>
              <a:t>of Christian life</a:t>
            </a:r>
          </a:p>
          <a:p>
            <a:pPr marL="0" indent="0">
              <a:spcBef>
                <a:spcPts val="2500"/>
              </a:spcBef>
              <a:buNone/>
            </a:pPr>
            <a:r>
              <a:rPr lang="en-US" sz="2400" dirty="0">
                <a:solidFill>
                  <a:schemeClr val="bg1"/>
                </a:solidFill>
              </a:rPr>
              <a:t>ASSEMBLY – Vatican II called all members of the assembly to actively participate in the liturgy</a:t>
            </a:r>
          </a:p>
          <a:p>
            <a:pPr marL="0" indent="0">
              <a:spcBef>
                <a:spcPts val="2500"/>
              </a:spcBef>
              <a:buNone/>
            </a:pPr>
            <a:r>
              <a:rPr lang="en-US" sz="2400" dirty="0">
                <a:solidFill>
                  <a:schemeClr val="bg1"/>
                </a:solidFill>
              </a:rPr>
              <a:t>UNITY – Our Lady of Guadalupe gathers us as </a:t>
            </a:r>
            <a:br>
              <a:rPr lang="en-US" sz="2400" dirty="0">
                <a:solidFill>
                  <a:schemeClr val="bg1"/>
                </a:solidFill>
              </a:rPr>
            </a:br>
            <a:r>
              <a:rPr lang="en-US" sz="2400" dirty="0">
                <a:solidFill>
                  <a:schemeClr val="bg1"/>
                </a:solidFill>
              </a:rPr>
              <a:t>ONE family leads us to Christ</a:t>
            </a:r>
          </a:p>
        </p:txBody>
      </p:sp>
    </p:spTree>
    <p:extLst>
      <p:ext uri="{BB962C8B-B14F-4D97-AF65-F5344CB8AC3E}">
        <p14:creationId xmlns:p14="http://schemas.microsoft.com/office/powerpoint/2010/main" val="321466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a:solidFill>
                  <a:srgbClr val="FFFEFF"/>
                </a:solidFill>
              </a:rPr>
              <a:t>TIMELINE FOR LITURGICAL RENEWAL</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875057883"/>
              </p:ext>
            </p:extLst>
          </p:nvPr>
        </p:nvGraphicFramePr>
        <p:xfrm>
          <a:off x="580858" y="2181179"/>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CF0E972-68AE-DDC3-7506-D27E44FC8319}"/>
              </a:ext>
            </a:extLst>
          </p:cNvPr>
          <p:cNvSpPr txBox="1"/>
          <p:nvPr/>
        </p:nvSpPr>
        <p:spPr>
          <a:xfrm>
            <a:off x="878540" y="998583"/>
            <a:ext cx="8032377" cy="523220"/>
          </a:xfrm>
          <a:prstGeom prst="rect">
            <a:avLst/>
          </a:prstGeom>
          <a:noFill/>
        </p:spPr>
        <p:txBody>
          <a:bodyPr wrap="square">
            <a:spAutoFit/>
          </a:bodyPr>
          <a:lstStyle/>
          <a:p>
            <a:r>
              <a:rPr lang="en-US" sz="2800" dirty="0">
                <a:solidFill>
                  <a:srgbClr val="FFFEFF"/>
                </a:solidFill>
              </a:rPr>
              <a:t>TIMELINE FOR LITURGICAL RENEWAL</a:t>
            </a:r>
            <a:endParaRPr lang="en-US" sz="2800" dirty="0"/>
          </a:p>
        </p:txBody>
      </p:sp>
    </p:spTree>
    <p:extLst>
      <p:ext uri="{BB962C8B-B14F-4D97-AF65-F5344CB8AC3E}">
        <p14:creationId xmlns:p14="http://schemas.microsoft.com/office/powerpoint/2010/main" val="12656708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06376" y="577177"/>
            <a:ext cx="7352242" cy="585870"/>
          </a:xfrm>
        </p:spPr>
        <p:txBody>
          <a:bodyPr vert="horz" lIns="91440" tIns="45720" rIns="91440" bIns="45720" rtlCol="0" anchor="b">
            <a:normAutofit fontScale="90000"/>
          </a:bodyPr>
          <a:lstStyle/>
          <a:p>
            <a:r>
              <a:rPr lang="en-US" sz="3200" dirty="0">
                <a:solidFill>
                  <a:schemeClr val="accent1"/>
                </a:solidFill>
              </a:rPr>
              <a:t>Lent 2026: Welcoming &amp; Participation</a:t>
            </a:r>
          </a:p>
        </p:txBody>
      </p:sp>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14090" y="1233670"/>
            <a:ext cx="7655480" cy="5167130"/>
          </a:xfrm>
        </p:spPr>
        <p:txBody>
          <a:bodyPr>
            <a:noAutofit/>
          </a:bodyPr>
          <a:lstStyle/>
          <a:p>
            <a:pPr marL="0" indent="0">
              <a:spcBef>
                <a:spcPts val="0"/>
              </a:spcBef>
              <a:buFont typeface="Arial" panose="020B0604020202020204" pitchFamily="34" charset="0"/>
              <a:buNone/>
            </a:pPr>
            <a:r>
              <a:rPr lang="en-US" sz="2000" b="1" dirty="0"/>
              <a:t>Parts of the Mass</a:t>
            </a:r>
          </a:p>
          <a:p>
            <a:pPr marL="0" lvl="1" indent="0">
              <a:spcBef>
                <a:spcPts val="0"/>
              </a:spcBef>
              <a:buNone/>
            </a:pPr>
            <a:r>
              <a:rPr lang="en-US" sz="2000" dirty="0"/>
              <a:t>Gathering, Penitential Act, Gloria (when used), Collect, Liturgical Year</a:t>
            </a:r>
          </a:p>
          <a:p>
            <a:pPr marL="0" indent="0">
              <a:spcBef>
                <a:spcPts val="0"/>
              </a:spcBef>
              <a:buFont typeface="Arial" panose="020B0604020202020204" pitchFamily="34" charset="0"/>
              <a:buNone/>
            </a:pPr>
            <a:endParaRPr lang="en-US" sz="1000" b="1" dirty="0"/>
          </a:p>
          <a:p>
            <a:pPr marL="0" indent="0">
              <a:spcBef>
                <a:spcPts val="0"/>
              </a:spcBef>
              <a:buFont typeface="Arial" panose="020B0604020202020204" pitchFamily="34" charset="0"/>
              <a:buNone/>
            </a:pPr>
            <a:r>
              <a:rPr lang="en-US" sz="2000" b="1" dirty="0"/>
              <a:t>Pastoral Focus</a:t>
            </a:r>
          </a:p>
          <a:p>
            <a:pPr marL="285750" lvl="1" indent="-285750">
              <a:spcBef>
                <a:spcPts val="0"/>
              </a:spcBef>
            </a:pPr>
            <a:r>
              <a:rPr lang="en-US" sz="2000" dirty="0"/>
              <a:t>The role of the assembly - active and conscious participation through preparation, responding and singing (music is not a performance)</a:t>
            </a:r>
          </a:p>
          <a:p>
            <a:pPr marL="285750" lvl="1" indent="-285750">
              <a:spcBef>
                <a:spcPts val="0"/>
              </a:spcBef>
            </a:pPr>
            <a:r>
              <a:rPr lang="en-US" sz="2000" dirty="0"/>
              <a:t>Being formed as one body, welcoming all and asking for mercy. </a:t>
            </a:r>
          </a:p>
          <a:p>
            <a:pPr marL="285750" lvl="1" indent="-285750">
              <a:spcBef>
                <a:spcPts val="0"/>
              </a:spcBef>
            </a:pPr>
            <a:r>
              <a:rPr lang="en-US" sz="2000" dirty="0"/>
              <a:t>By walking through the seasons of the liturgical year to helps us understand and deepen the different “seasons” of our lives</a:t>
            </a:r>
          </a:p>
          <a:p>
            <a:pPr marL="285750" lvl="1" indent="-285750">
              <a:spcBef>
                <a:spcPts val="0"/>
              </a:spcBef>
            </a:pPr>
            <a:endParaRPr lang="en-US" sz="800" b="1" dirty="0"/>
          </a:p>
          <a:p>
            <a:pPr marL="0" lvl="1" indent="0">
              <a:spcBef>
                <a:spcPts val="0"/>
              </a:spcBef>
              <a:buFont typeface="Arial" panose="020B0604020202020204" pitchFamily="34" charset="0"/>
              <a:buNone/>
            </a:pPr>
            <a:r>
              <a:rPr lang="en-US" sz="2000" b="1" dirty="0"/>
              <a:t>Lay Minister Training Focus</a:t>
            </a:r>
          </a:p>
          <a:p>
            <a:pPr marL="0" indent="0">
              <a:spcBef>
                <a:spcPts val="0"/>
              </a:spcBef>
              <a:buNone/>
            </a:pPr>
            <a:r>
              <a:rPr lang="en-US" sz="2200" dirty="0"/>
              <a:t>Sacristan, Mass Coordinator, Art and Environment, </a:t>
            </a:r>
            <a:r>
              <a:rPr lang="en-US" sz="2200" dirty="0">
                <a:highlight>
                  <a:srgbClr val="FFFF00"/>
                </a:highlight>
              </a:rPr>
              <a:t>Altar Server Coordinators, </a:t>
            </a:r>
            <a:r>
              <a:rPr lang="en-US" sz="2200" dirty="0"/>
              <a:t>Usher, Greeter, Music Directors</a:t>
            </a:r>
          </a:p>
          <a:p>
            <a:pPr marL="0" indent="0">
              <a:spcBef>
                <a:spcPts val="0"/>
              </a:spcBef>
              <a:buFont typeface="Arial" panose="020B0604020202020204" pitchFamily="34" charset="0"/>
              <a:buNone/>
            </a:pPr>
            <a:r>
              <a:rPr lang="en-US" sz="2000" b="1" dirty="0"/>
              <a:t>Date:  </a:t>
            </a:r>
            <a:r>
              <a:rPr lang="en-US" sz="2000" dirty="0"/>
              <a:t>Rollout begins on the </a:t>
            </a:r>
            <a:r>
              <a:rPr lang="en-US" sz="2000" b="1" dirty="0"/>
              <a:t>First Sunday of Lent 2026</a:t>
            </a:r>
          </a:p>
          <a:p>
            <a:pPr marL="0" indent="0">
              <a:spcBef>
                <a:spcPts val="0"/>
              </a:spcBef>
              <a:buFont typeface="Arial" panose="020B0604020202020204" pitchFamily="34" charset="0"/>
              <a:buNone/>
            </a:pPr>
            <a:r>
              <a:rPr lang="en-US" sz="2000" b="1" dirty="0"/>
              <a:t>		Unified practices in all Masses by July 1</a:t>
            </a:r>
            <a:r>
              <a:rPr lang="en-US" sz="2000" b="1" baseline="30000" dirty="0"/>
              <a:t>st</a:t>
            </a:r>
            <a:r>
              <a:rPr lang="en-US" sz="2000" b="1" dirty="0"/>
              <a:t>, 2026</a:t>
            </a:r>
            <a:endParaRPr lang="en-US" sz="2000" dirty="0"/>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Tree>
    <p:extLst>
      <p:ext uri="{BB962C8B-B14F-4D97-AF65-F5344CB8AC3E}">
        <p14:creationId xmlns:p14="http://schemas.microsoft.com/office/powerpoint/2010/main" val="3120464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lstStyle/>
          <a:p>
            <a:r>
              <a:rPr lang="en-US"/>
              <a:t>Key Dates for phase 1 – full implementation July 1</a:t>
            </a:r>
            <a:r>
              <a:rPr lang="en-US" baseline="30000"/>
              <a:t>st</a:t>
            </a:r>
            <a:r>
              <a:rPr lang="en-US"/>
              <a:t>,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lnSpc>
                <a:spcPct val="150000"/>
              </a:lnSpc>
              <a:buNone/>
            </a:pPr>
            <a:r>
              <a:rPr lang="en-US" sz="2800" dirty="0"/>
              <a:t>February 24 - March 22  PARISH LITURGICAL LEADER WORKSHOPS</a:t>
            </a:r>
            <a:endParaRPr lang="en-US" sz="2000" dirty="0"/>
          </a:p>
          <a:p>
            <a:pPr marL="0" indent="0">
              <a:lnSpc>
                <a:spcPct val="150000"/>
              </a:lnSpc>
              <a:buNone/>
            </a:pPr>
            <a:r>
              <a:rPr lang="en-US" sz="2800" dirty="0"/>
              <a:t>March 22 - April 10  		VOLUNTEER CATECHESIS AND 													PREPARATION FOR PARISHIONER LAUNCH</a:t>
            </a:r>
          </a:p>
          <a:p>
            <a:pPr marL="0" indent="0">
              <a:lnSpc>
                <a:spcPct val="150000"/>
              </a:lnSpc>
              <a:buNone/>
            </a:pPr>
            <a:r>
              <a:rPr lang="en-US" sz="2800" dirty="0"/>
              <a:t>April 12 – June 20			PARISHIONER CATECHESIS &amp; PRACTICE		</a:t>
            </a:r>
          </a:p>
        </p:txBody>
      </p:sp>
    </p:spTree>
    <p:extLst>
      <p:ext uri="{BB962C8B-B14F-4D97-AF65-F5344CB8AC3E}">
        <p14:creationId xmlns:p14="http://schemas.microsoft.com/office/powerpoint/2010/main" val="10196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54026" y="702156"/>
            <a:ext cx="11204574" cy="821844"/>
          </a:xfrm>
        </p:spPr>
        <p:txBody>
          <a:bodyPr vert="horz" lIns="91440" tIns="45720" rIns="91440" bIns="45720" rtlCol="0" anchor="b">
            <a:normAutofit fontScale="90000"/>
          </a:bodyPr>
          <a:lstStyle/>
          <a:p>
            <a:pPr algn="ctr"/>
            <a:r>
              <a:rPr lang="en-US" sz="3200" b="1" dirty="0">
                <a:solidFill>
                  <a:schemeClr val="accent1"/>
                </a:solidFill>
              </a:rPr>
              <a:t>Altar server coordinator </a:t>
            </a:r>
            <a:br>
              <a:rPr lang="en-US" sz="3200" b="1" dirty="0">
                <a:solidFill>
                  <a:schemeClr val="accent1"/>
                </a:solidFill>
              </a:rPr>
            </a:br>
            <a:r>
              <a:rPr lang="en-US" sz="3200" b="1" dirty="0">
                <a:solidFill>
                  <a:schemeClr val="accent1"/>
                </a:solidFill>
              </a:rPr>
              <a:t>ministry training</a:t>
            </a:r>
          </a:p>
        </p:txBody>
      </p:sp>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4025" y="1707727"/>
            <a:ext cx="6933603" cy="4781114"/>
          </a:xfrm>
        </p:spPr>
        <p:txBody>
          <a:bodyPr>
            <a:noAutofit/>
          </a:bodyPr>
          <a:lstStyle/>
          <a:p>
            <a:pPr lvl="0"/>
            <a:r>
              <a:rPr lang="en-US" sz="2400" b="1" dirty="0">
                <a:solidFill>
                  <a:schemeClr val="tx1"/>
                </a:solidFill>
              </a:rPr>
              <a:t>Altar servers’ prayer</a:t>
            </a:r>
            <a:endParaRPr lang="en-US" sz="2000" b="1" dirty="0">
              <a:solidFill>
                <a:schemeClr val="tx1"/>
              </a:solidFill>
            </a:endParaRPr>
          </a:p>
          <a:p>
            <a:pPr lvl="0"/>
            <a:r>
              <a:rPr lang="en-US" sz="2400" b="1" dirty="0">
                <a:solidFill>
                  <a:schemeClr val="tx1"/>
                </a:solidFill>
              </a:rPr>
              <a:t>Diocesan guidelines for altar servers </a:t>
            </a:r>
            <a:endParaRPr lang="en-US" sz="2000" b="1" dirty="0">
              <a:solidFill>
                <a:schemeClr val="tx1"/>
              </a:solidFill>
            </a:endParaRPr>
          </a:p>
          <a:p>
            <a:pPr lvl="0"/>
            <a:r>
              <a:rPr lang="en-US" sz="2400" b="1" dirty="0">
                <a:solidFill>
                  <a:schemeClr val="tx1"/>
                </a:solidFill>
              </a:rPr>
              <a:t>Definition of altar servers</a:t>
            </a:r>
            <a:endParaRPr lang="en-US" sz="2000" b="1" dirty="0">
              <a:solidFill>
                <a:schemeClr val="tx1"/>
              </a:solidFill>
            </a:endParaRPr>
          </a:p>
          <a:p>
            <a:pPr lvl="0"/>
            <a:r>
              <a:rPr lang="en-US" sz="2400" b="1" dirty="0">
                <a:solidFill>
                  <a:schemeClr val="tx1"/>
                </a:solidFill>
              </a:rPr>
              <a:t>Dress code</a:t>
            </a:r>
            <a:endParaRPr lang="en-US" sz="2000" b="1" dirty="0">
              <a:solidFill>
                <a:schemeClr val="tx1"/>
              </a:solidFill>
            </a:endParaRPr>
          </a:p>
          <a:p>
            <a:pPr lvl="0"/>
            <a:r>
              <a:rPr lang="en-US" sz="2400" b="1" dirty="0">
                <a:solidFill>
                  <a:schemeClr val="tx1"/>
                </a:solidFill>
              </a:rPr>
              <a:t>Roles of Altar servers</a:t>
            </a:r>
            <a:endParaRPr lang="en-US" sz="2000" b="1" dirty="0">
              <a:solidFill>
                <a:schemeClr val="tx1"/>
              </a:solidFill>
            </a:endParaRPr>
          </a:p>
          <a:p>
            <a:pPr lvl="0"/>
            <a:r>
              <a:rPr lang="en-US" sz="2400" b="1" dirty="0">
                <a:solidFill>
                  <a:schemeClr val="tx1"/>
                </a:solidFill>
              </a:rPr>
              <a:t>Altar server guide</a:t>
            </a:r>
            <a:endParaRPr lang="en-US" sz="2000" b="1" dirty="0">
              <a:solidFill>
                <a:schemeClr val="tx1"/>
              </a:solidFill>
            </a:endParaRPr>
          </a:p>
          <a:p>
            <a:pPr lvl="0"/>
            <a:r>
              <a:rPr lang="en-US" sz="2400" b="1" dirty="0">
                <a:solidFill>
                  <a:schemeClr val="tx1"/>
                </a:solidFill>
              </a:rPr>
              <a:t>Things to remember</a:t>
            </a:r>
            <a:endParaRPr lang="en-US" sz="2000" b="1" dirty="0">
              <a:solidFill>
                <a:schemeClr val="tx1"/>
              </a:solidFill>
            </a:endParaRPr>
          </a:p>
          <a:p>
            <a:pPr lvl="0"/>
            <a:r>
              <a:rPr lang="en-US" sz="2400" b="1" dirty="0">
                <a:solidFill>
                  <a:schemeClr val="tx1"/>
                </a:solidFill>
              </a:rPr>
              <a:t>Items and Vessels used during Mass</a:t>
            </a:r>
            <a:endParaRPr lang="en-US" sz="2000" b="1" dirty="0">
              <a:solidFill>
                <a:schemeClr val="tx1"/>
              </a:solidFill>
            </a:endParaRPr>
          </a:p>
          <a:p>
            <a:pPr marL="0" lvl="1" indent="0">
              <a:spcBef>
                <a:spcPts val="0"/>
              </a:spcBef>
              <a:buNone/>
            </a:pPr>
            <a:endParaRPr lang="en-US" sz="1800" dirty="0"/>
          </a:p>
        </p:txBody>
      </p:sp>
      <p:pic>
        <p:nvPicPr>
          <p:cNvPr id="1026" name="Picture 2">
            <a:extLst>
              <a:ext uri="{FF2B5EF4-FFF2-40B4-BE49-F238E27FC236}">
                <a16:creationId xmlns:a16="http://schemas.microsoft.com/office/drawing/2014/main" id="{6D713B86-EB04-125C-CB05-6B2AFC59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89" t="42427" r="17017"/>
          <a:stretch>
            <a:fillRect/>
          </a:stretch>
        </p:blipFill>
        <p:spPr bwMode="auto">
          <a:xfrm>
            <a:off x="6473809" y="2378467"/>
            <a:ext cx="4909536" cy="28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30151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04CAC9-4DB9-48D9-8A6F-3675D14127D6}">
  <ds:schemaRefs>
    <ds:schemaRef ds:uri="http://purl.org/dc/dcmitype/"/>
    <ds:schemaRef ds:uri="http://www.w3.org/XML/1998/namespace"/>
    <ds:schemaRef ds:uri="230e9df3-be65-4c73-a93b-d1236ebd677e"/>
    <ds:schemaRef ds:uri="http://purl.org/dc/elements/1.1/"/>
    <ds:schemaRef ds:uri="http://schemas.microsoft.com/office/2006/documentManagement/types"/>
    <ds:schemaRef ds:uri="http://schemas.microsoft.com/office/infopath/2007/PartnerControls"/>
    <ds:schemaRef ds:uri="http://purl.org/dc/terms/"/>
    <ds:schemaRef ds:uri="71af3243-3dd4-4a8d-8c0d-dd76da1f02a5"/>
    <ds:schemaRef ds:uri="http://schemas.microsoft.com/office/2006/metadata/properties"/>
    <ds:schemaRef ds:uri="http://schemas.openxmlformats.org/package/2006/metadata/core-properties"/>
    <ds:schemaRef ds:uri="16c05727-aa75-4e4a-9b5f-8a80a1165891"/>
    <ds:schemaRef ds:uri="http://schemas.microsoft.com/sharepoint/v3"/>
  </ds:schemaRefs>
</ds:datastoreItem>
</file>

<file path=customXml/itemProps2.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753F6F-88D8-493D-A089-0923419088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1498</TotalTime>
  <Words>3363</Words>
  <Application>Microsoft Office PowerPoint</Application>
  <PresentationFormat>Widescreen</PresentationFormat>
  <Paragraphs>218</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Dividend</vt:lpstr>
      <vt:lpstr>Liturgical Renewal ALTAR SERVER  MINISTRY WORKSHOP </vt:lpstr>
      <vt:lpstr>ACTIVITY</vt:lpstr>
      <vt:lpstr>ACTIVITY</vt:lpstr>
      <vt:lpstr>Liturgical renewal is a diocesan effort to deepen spiritual renewal by helping our people more fully, consciously, and actively participate in the Mass—the source and summit of our life together.</vt:lpstr>
      <vt:lpstr>Spiritual and Pastoral Frames</vt:lpstr>
      <vt:lpstr>TIMELINE FOR LITURGICAL RENEWAL</vt:lpstr>
      <vt:lpstr>Lent 2026: Welcoming &amp; Participation</vt:lpstr>
      <vt:lpstr>Key Dates for phase 1 – full implementation July 1st, 2026</vt:lpstr>
      <vt:lpstr>Altar server coordinator  ministry training</vt:lpstr>
      <vt:lpstr>ACTIVITY</vt:lpstr>
      <vt:lpstr>ACTIVITY</vt:lpstr>
      <vt:lpstr>ACTIVITY</vt:lpstr>
      <vt:lpstr>ACTIVITY</vt:lpstr>
      <vt:lpstr>ACTIVITY</vt:lpstr>
      <vt:lpstr>ACTIVITY</vt:lpstr>
      <vt:lpstr>ACTIVITY</vt:lpstr>
      <vt:lpstr>ACTIVITY</vt:lpstr>
      <vt:lpstr>Small Group Discussion</vt:lpstr>
      <vt:lpstr>ACTIVITY</vt:lpstr>
      <vt:lpstr>ACTIVITY</vt:lpstr>
      <vt:lpstr>ACTIVITY</vt:lpstr>
      <vt:lpstr>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 SERVER COORDINATOR   MINISTRY TRAINING</dc:title>
  <dc:creator>Sr. Catherine</dc:creator>
  <cp:lastModifiedBy>Veronica Duluk</cp:lastModifiedBy>
  <cp:revision>38</cp:revision>
  <cp:lastPrinted>2026-02-13T18:27:45Z</cp:lastPrinted>
  <dcterms:created xsi:type="dcterms:W3CDTF">2025-08-21T17:09:02Z</dcterms:created>
  <dcterms:modified xsi:type="dcterms:W3CDTF">2026-03-09T23:53:31Z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